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31"/>
  </p:notesMasterIdLst>
  <p:sldIdLst>
    <p:sldId id="257" r:id="rId2"/>
    <p:sldId id="258" r:id="rId3"/>
    <p:sldId id="261" r:id="rId4"/>
    <p:sldId id="262" r:id="rId5"/>
    <p:sldId id="263" r:id="rId6"/>
    <p:sldId id="265" r:id="rId7"/>
    <p:sldId id="266" r:id="rId8"/>
    <p:sldId id="267" r:id="rId9"/>
    <p:sldId id="268" r:id="rId10"/>
    <p:sldId id="264" r:id="rId11"/>
    <p:sldId id="269" r:id="rId12"/>
    <p:sldId id="270" r:id="rId13"/>
    <p:sldId id="271" r:id="rId14"/>
    <p:sldId id="272" r:id="rId15"/>
    <p:sldId id="273" r:id="rId16"/>
    <p:sldId id="274" r:id="rId17"/>
    <p:sldId id="276" r:id="rId18"/>
    <p:sldId id="277" r:id="rId19"/>
    <p:sldId id="275" r:id="rId20"/>
    <p:sldId id="278" r:id="rId21"/>
    <p:sldId id="279" r:id="rId22"/>
    <p:sldId id="280" r:id="rId23"/>
    <p:sldId id="282" r:id="rId24"/>
    <p:sldId id="283" r:id="rId25"/>
    <p:sldId id="281" r:id="rId26"/>
    <p:sldId id="284" r:id="rId27"/>
    <p:sldId id="285" r:id="rId28"/>
    <p:sldId id="286" r:id="rId29"/>
    <p:sldId id="287" r:id="rId30"/>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p:cViewPr>
        <p:scale>
          <a:sx n="66" d="100"/>
          <a:sy n="66" d="100"/>
        </p:scale>
        <p:origin x="-2934" y="-1050"/>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279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8EA2F-A33D-47A5-9996-A4F8522E79E2}" type="datetimeFigureOut">
              <a:rPr lang="de-CH" smtClean="0"/>
              <a:pPr/>
              <a:t>24.08.2012</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D16CF4-DFB6-4A3A-ACBD-8A4959E10888}" type="slidenum">
              <a:rPr lang="de-CH" smtClean="0"/>
              <a:pPr/>
              <a:t>‹Nr.›</a:t>
            </a:fld>
            <a:endParaRPr lang="de-C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FDD16CF4-DFB6-4A3A-ACBD-8A4959E10888}" type="slidenum">
              <a:rPr lang="de-CH" smtClean="0"/>
              <a:pPr/>
              <a:t>4</a:t>
            </a:fld>
            <a:endParaRPr lang="de-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FDD16CF4-DFB6-4A3A-ACBD-8A4959E10888}" type="slidenum">
              <a:rPr lang="de-CH" smtClean="0"/>
              <a:pPr/>
              <a:t>5</a:t>
            </a:fld>
            <a:endParaRPr lang="de-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http://www.youtube.com/watch?v=HlB4RhN8ag4&amp;p=DBDFFD348EF09CB4&amp;playnext=1&amp;index=5</a:t>
            </a:r>
            <a:endParaRPr lang="de-CH" dirty="0"/>
          </a:p>
        </p:txBody>
      </p:sp>
      <p:sp>
        <p:nvSpPr>
          <p:cNvPr id="4" name="Foliennummernplatzhalter 3"/>
          <p:cNvSpPr>
            <a:spLocks noGrp="1"/>
          </p:cNvSpPr>
          <p:nvPr>
            <p:ph type="sldNum" sz="quarter" idx="10"/>
          </p:nvPr>
        </p:nvSpPr>
        <p:spPr/>
        <p:txBody>
          <a:bodyPr/>
          <a:lstStyle/>
          <a:p>
            <a:fld id="{FDD16CF4-DFB6-4A3A-ACBD-8A4959E10888}" type="slidenum">
              <a:rPr lang="de-CH" smtClean="0"/>
              <a:pPr/>
              <a:t>21</a:t>
            </a:fld>
            <a:endParaRPr lang="de-C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FDD16CF4-DFB6-4A3A-ACBD-8A4959E10888}" type="slidenum">
              <a:rPr lang="de-CH" smtClean="0"/>
              <a:pPr/>
              <a:t>22</a:t>
            </a:fld>
            <a:endParaRPr lang="de-C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FDD16CF4-DFB6-4A3A-ACBD-8A4959E10888}" type="slidenum">
              <a:rPr lang="de-CH" smtClean="0"/>
              <a:pPr/>
              <a:t>23</a:t>
            </a:fld>
            <a:endParaRPr lang="de-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FDD16CF4-DFB6-4A3A-ACBD-8A4959E10888}" type="slidenum">
              <a:rPr lang="de-CH" smtClean="0"/>
              <a:pPr/>
              <a:t>24</a:t>
            </a:fld>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2" name="Group 13"/>
          <p:cNvGrpSpPr>
            <a:grpSpLocks/>
          </p:cNvGrpSpPr>
          <p:nvPr/>
        </p:nvGrpSpPr>
        <p:grpSpPr bwMode="auto">
          <a:xfrm>
            <a:off x="0" y="990600"/>
            <a:ext cx="9161463" cy="5865813"/>
            <a:chOff x="0" y="624"/>
            <a:chExt cx="5771" cy="3695"/>
          </a:xfrm>
        </p:grpSpPr>
        <p:sp>
          <p:nvSpPr>
            <p:cNvPr id="2050"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w="9525">
              <a:noFill/>
              <a:miter lim="800000"/>
              <a:headEnd/>
              <a:tailEnd/>
            </a:ln>
            <a:effectLst/>
          </p:spPr>
          <p:txBody>
            <a:bodyPr wrap="none" anchor="ctr"/>
            <a:lstStyle/>
            <a:p>
              <a:endParaRPr lang="de-CH"/>
            </a:p>
          </p:txBody>
        </p:sp>
        <p:grpSp>
          <p:nvGrpSpPr>
            <p:cNvPr id="3" name="Group 12"/>
            <p:cNvGrpSpPr>
              <a:grpSpLocks/>
            </p:cNvGrpSpPr>
            <p:nvPr/>
          </p:nvGrpSpPr>
          <p:grpSpPr bwMode="auto">
            <a:xfrm>
              <a:off x="1208" y="624"/>
              <a:ext cx="4563" cy="3574"/>
              <a:chOff x="1208" y="624"/>
              <a:chExt cx="4563" cy="3574"/>
            </a:xfrm>
          </p:grpSpPr>
          <p:grpSp>
            <p:nvGrpSpPr>
              <p:cNvPr id="4" name="Group 9"/>
              <p:cNvGrpSpPr>
                <a:grpSpLocks/>
              </p:cNvGrpSpPr>
              <p:nvPr/>
            </p:nvGrpSpPr>
            <p:grpSpPr bwMode="auto">
              <a:xfrm>
                <a:off x="3314" y="624"/>
                <a:ext cx="2457" cy="2509"/>
                <a:chOff x="3314" y="624"/>
                <a:chExt cx="2457" cy="2509"/>
              </a:xfrm>
            </p:grpSpPr>
            <p:sp>
              <p:nvSpPr>
                <p:cNvPr id="2051" name="Freeform 3"/>
                <p:cNvSpPr>
                  <a:spLocks/>
                </p:cNvSpPr>
                <p:nvPr/>
              </p:nvSpPr>
              <p:spPr bwMode="ltGray">
                <a:xfrm>
                  <a:off x="3314" y="627"/>
                  <a:ext cx="1389" cy="1121"/>
                </a:xfrm>
                <a:custGeom>
                  <a:avLst/>
                  <a:gdLst/>
                  <a:ahLst/>
                  <a:cxnLst>
                    <a:cxn ang="0">
                      <a:pos x="912" y="893"/>
                    </a:cxn>
                    <a:cxn ang="0">
                      <a:pos x="1031" y="705"/>
                    </a:cxn>
                    <a:cxn ang="0">
                      <a:pos x="1090" y="705"/>
                    </a:cxn>
                    <a:cxn ang="0">
                      <a:pos x="1061" y="861"/>
                    </a:cxn>
                    <a:cxn ang="0">
                      <a:pos x="1119" y="815"/>
                    </a:cxn>
                    <a:cxn ang="0">
                      <a:pos x="1145" y="763"/>
                    </a:cxn>
                    <a:cxn ang="0">
                      <a:pos x="1175" y="719"/>
                    </a:cxn>
                    <a:cxn ang="0">
                      <a:pos x="1278" y="771"/>
                    </a:cxn>
                    <a:cxn ang="0">
                      <a:pos x="1298" y="680"/>
                    </a:cxn>
                    <a:cxn ang="0">
                      <a:pos x="1209" y="636"/>
                    </a:cxn>
                    <a:cxn ang="0">
                      <a:pos x="1134" y="609"/>
                    </a:cxn>
                    <a:cxn ang="0">
                      <a:pos x="1164" y="512"/>
                    </a:cxn>
                    <a:cxn ang="0">
                      <a:pos x="1145" y="446"/>
                    </a:cxn>
                    <a:cxn ang="0">
                      <a:pos x="1388" y="162"/>
                    </a:cxn>
                    <a:cxn ang="0">
                      <a:pos x="615" y="162"/>
                    </a:cxn>
                    <a:cxn ang="0">
                      <a:pos x="506" y="168"/>
                    </a:cxn>
                    <a:cxn ang="0">
                      <a:pos x="386" y="200"/>
                    </a:cxn>
                    <a:cxn ang="0">
                      <a:pos x="362" y="200"/>
                    </a:cxn>
                    <a:cxn ang="0">
                      <a:pos x="238" y="266"/>
                    </a:cxn>
                    <a:cxn ang="0">
                      <a:pos x="347" y="286"/>
                    </a:cxn>
                    <a:cxn ang="0">
                      <a:pos x="386" y="311"/>
                    </a:cxn>
                    <a:cxn ang="0">
                      <a:pos x="406" y="325"/>
                    </a:cxn>
                    <a:cxn ang="0">
                      <a:pos x="188" y="382"/>
                    </a:cxn>
                    <a:cxn ang="0">
                      <a:pos x="144" y="460"/>
                    </a:cxn>
                    <a:cxn ang="0">
                      <a:pos x="302" y="421"/>
                    </a:cxn>
                    <a:cxn ang="0">
                      <a:pos x="223" y="498"/>
                    </a:cxn>
                    <a:cxn ang="0">
                      <a:pos x="125" y="512"/>
                    </a:cxn>
                    <a:cxn ang="0">
                      <a:pos x="20" y="564"/>
                    </a:cxn>
                    <a:cxn ang="0">
                      <a:pos x="129" y="622"/>
                    </a:cxn>
                    <a:cxn ang="0">
                      <a:pos x="198" y="636"/>
                    </a:cxn>
                    <a:cxn ang="0">
                      <a:pos x="65" y="705"/>
                    </a:cxn>
                    <a:cxn ang="0">
                      <a:pos x="0" y="744"/>
                    </a:cxn>
                    <a:cxn ang="0">
                      <a:pos x="94" y="771"/>
                    </a:cxn>
                    <a:cxn ang="0">
                      <a:pos x="198" y="738"/>
                    </a:cxn>
                    <a:cxn ang="0">
                      <a:pos x="193" y="777"/>
                    </a:cxn>
                    <a:cxn ang="0">
                      <a:pos x="277" y="796"/>
                    </a:cxn>
                    <a:cxn ang="0">
                      <a:pos x="277" y="700"/>
                    </a:cxn>
                    <a:cxn ang="0">
                      <a:pos x="421" y="692"/>
                    </a:cxn>
                    <a:cxn ang="0">
                      <a:pos x="401" y="809"/>
                    </a:cxn>
                    <a:cxn ang="0">
                      <a:pos x="466" y="777"/>
                    </a:cxn>
                    <a:cxn ang="0">
                      <a:pos x="574" y="732"/>
                    </a:cxn>
                    <a:cxn ang="0">
                      <a:pos x="619" y="849"/>
                    </a:cxn>
                    <a:cxn ang="0">
                      <a:pos x="772" y="861"/>
                    </a:cxn>
                    <a:cxn ang="0">
                      <a:pos x="763" y="893"/>
                    </a:cxn>
                    <a:cxn ang="0">
                      <a:pos x="689" y="913"/>
                    </a:cxn>
                    <a:cxn ang="0">
                      <a:pos x="521" y="959"/>
                    </a:cxn>
                    <a:cxn ang="0">
                      <a:pos x="714" y="945"/>
                    </a:cxn>
                    <a:cxn ang="0">
                      <a:pos x="629" y="990"/>
                    </a:cxn>
                    <a:cxn ang="0">
                      <a:pos x="649" y="1009"/>
                    </a:cxn>
                    <a:cxn ang="0">
                      <a:pos x="763" y="1055"/>
                    </a:cxn>
                    <a:cxn ang="0">
                      <a:pos x="976" y="1069"/>
                    </a:cxn>
                    <a:cxn ang="0">
                      <a:pos x="852" y="1094"/>
                    </a:cxn>
                  </a:cxnLst>
                  <a:rect l="0" t="0" r="r" b="b"/>
                  <a:pathLst>
                    <a:path w="1389" h="1121">
                      <a:moveTo>
                        <a:pt x="1051" y="1036"/>
                      </a:moveTo>
                      <a:lnTo>
                        <a:pt x="1010" y="1003"/>
                      </a:lnTo>
                      <a:lnTo>
                        <a:pt x="956" y="926"/>
                      </a:lnTo>
                      <a:lnTo>
                        <a:pt x="922" y="926"/>
                      </a:lnTo>
                      <a:lnTo>
                        <a:pt x="912" y="893"/>
                      </a:lnTo>
                      <a:lnTo>
                        <a:pt x="941" y="876"/>
                      </a:lnTo>
                      <a:lnTo>
                        <a:pt x="941" y="829"/>
                      </a:lnTo>
                      <a:lnTo>
                        <a:pt x="967" y="815"/>
                      </a:lnTo>
                      <a:lnTo>
                        <a:pt x="1040" y="725"/>
                      </a:lnTo>
                      <a:lnTo>
                        <a:pt x="1031" y="705"/>
                      </a:lnTo>
                      <a:lnTo>
                        <a:pt x="1080" y="642"/>
                      </a:lnTo>
                      <a:lnTo>
                        <a:pt x="1100" y="648"/>
                      </a:lnTo>
                      <a:lnTo>
                        <a:pt x="1110" y="680"/>
                      </a:lnTo>
                      <a:lnTo>
                        <a:pt x="1100" y="700"/>
                      </a:lnTo>
                      <a:lnTo>
                        <a:pt x="1090" y="705"/>
                      </a:lnTo>
                      <a:lnTo>
                        <a:pt x="1090" y="738"/>
                      </a:lnTo>
                      <a:lnTo>
                        <a:pt x="1100" y="732"/>
                      </a:lnTo>
                      <a:lnTo>
                        <a:pt x="1075" y="796"/>
                      </a:lnTo>
                      <a:lnTo>
                        <a:pt x="1051" y="829"/>
                      </a:lnTo>
                      <a:lnTo>
                        <a:pt x="1061" y="861"/>
                      </a:lnTo>
                      <a:lnTo>
                        <a:pt x="1070" y="815"/>
                      </a:lnTo>
                      <a:lnTo>
                        <a:pt x="1090" y="835"/>
                      </a:lnTo>
                      <a:lnTo>
                        <a:pt x="1095" y="803"/>
                      </a:lnTo>
                      <a:lnTo>
                        <a:pt x="1110" y="796"/>
                      </a:lnTo>
                      <a:lnTo>
                        <a:pt x="1119" y="815"/>
                      </a:lnTo>
                      <a:lnTo>
                        <a:pt x="1130" y="796"/>
                      </a:lnTo>
                      <a:lnTo>
                        <a:pt x="1130" y="777"/>
                      </a:lnTo>
                      <a:lnTo>
                        <a:pt x="1169" y="796"/>
                      </a:lnTo>
                      <a:lnTo>
                        <a:pt x="1184" y="783"/>
                      </a:lnTo>
                      <a:lnTo>
                        <a:pt x="1145" y="763"/>
                      </a:lnTo>
                      <a:lnTo>
                        <a:pt x="1139" y="744"/>
                      </a:lnTo>
                      <a:lnTo>
                        <a:pt x="1169" y="744"/>
                      </a:lnTo>
                      <a:lnTo>
                        <a:pt x="1179" y="771"/>
                      </a:lnTo>
                      <a:lnTo>
                        <a:pt x="1213" y="744"/>
                      </a:lnTo>
                      <a:lnTo>
                        <a:pt x="1175" y="719"/>
                      </a:lnTo>
                      <a:lnTo>
                        <a:pt x="1184" y="700"/>
                      </a:lnTo>
                      <a:lnTo>
                        <a:pt x="1213" y="711"/>
                      </a:lnTo>
                      <a:lnTo>
                        <a:pt x="1228" y="732"/>
                      </a:lnTo>
                      <a:lnTo>
                        <a:pt x="1228" y="744"/>
                      </a:lnTo>
                      <a:lnTo>
                        <a:pt x="1278" y="771"/>
                      </a:lnTo>
                      <a:lnTo>
                        <a:pt x="1278" y="738"/>
                      </a:lnTo>
                      <a:lnTo>
                        <a:pt x="1318" y="757"/>
                      </a:lnTo>
                      <a:lnTo>
                        <a:pt x="1312" y="711"/>
                      </a:lnTo>
                      <a:lnTo>
                        <a:pt x="1318" y="674"/>
                      </a:lnTo>
                      <a:lnTo>
                        <a:pt x="1298" y="680"/>
                      </a:lnTo>
                      <a:lnTo>
                        <a:pt x="1293" y="700"/>
                      </a:lnTo>
                      <a:lnTo>
                        <a:pt x="1269" y="686"/>
                      </a:lnTo>
                      <a:lnTo>
                        <a:pt x="1228" y="674"/>
                      </a:lnTo>
                      <a:lnTo>
                        <a:pt x="1213" y="680"/>
                      </a:lnTo>
                      <a:lnTo>
                        <a:pt x="1209" y="636"/>
                      </a:lnTo>
                      <a:lnTo>
                        <a:pt x="1194" y="667"/>
                      </a:lnTo>
                      <a:lnTo>
                        <a:pt x="1184" y="642"/>
                      </a:lnTo>
                      <a:lnTo>
                        <a:pt x="1169" y="622"/>
                      </a:lnTo>
                      <a:lnTo>
                        <a:pt x="1145" y="636"/>
                      </a:lnTo>
                      <a:lnTo>
                        <a:pt x="1134" y="609"/>
                      </a:lnTo>
                      <a:lnTo>
                        <a:pt x="1139" y="596"/>
                      </a:lnTo>
                      <a:lnTo>
                        <a:pt x="1184" y="590"/>
                      </a:lnTo>
                      <a:lnTo>
                        <a:pt x="1233" y="576"/>
                      </a:lnTo>
                      <a:lnTo>
                        <a:pt x="1194" y="523"/>
                      </a:lnTo>
                      <a:lnTo>
                        <a:pt x="1164" y="512"/>
                      </a:lnTo>
                      <a:lnTo>
                        <a:pt x="1164" y="485"/>
                      </a:lnTo>
                      <a:lnTo>
                        <a:pt x="1160" y="498"/>
                      </a:lnTo>
                      <a:lnTo>
                        <a:pt x="1194" y="479"/>
                      </a:lnTo>
                      <a:lnTo>
                        <a:pt x="1184" y="460"/>
                      </a:lnTo>
                      <a:lnTo>
                        <a:pt x="1145" y="446"/>
                      </a:lnTo>
                      <a:lnTo>
                        <a:pt x="1145" y="427"/>
                      </a:lnTo>
                      <a:lnTo>
                        <a:pt x="1203" y="427"/>
                      </a:lnTo>
                      <a:lnTo>
                        <a:pt x="1269" y="396"/>
                      </a:lnTo>
                      <a:lnTo>
                        <a:pt x="1357" y="338"/>
                      </a:lnTo>
                      <a:lnTo>
                        <a:pt x="1388" y="162"/>
                      </a:lnTo>
                      <a:lnTo>
                        <a:pt x="1269" y="0"/>
                      </a:lnTo>
                      <a:lnTo>
                        <a:pt x="1080" y="13"/>
                      </a:lnTo>
                      <a:lnTo>
                        <a:pt x="768" y="156"/>
                      </a:lnTo>
                      <a:lnTo>
                        <a:pt x="734" y="110"/>
                      </a:lnTo>
                      <a:lnTo>
                        <a:pt x="615" y="162"/>
                      </a:lnTo>
                      <a:lnTo>
                        <a:pt x="545" y="156"/>
                      </a:lnTo>
                      <a:lnTo>
                        <a:pt x="551" y="104"/>
                      </a:lnTo>
                      <a:lnTo>
                        <a:pt x="521" y="137"/>
                      </a:lnTo>
                      <a:lnTo>
                        <a:pt x="476" y="137"/>
                      </a:lnTo>
                      <a:lnTo>
                        <a:pt x="506" y="168"/>
                      </a:lnTo>
                      <a:lnTo>
                        <a:pt x="496" y="187"/>
                      </a:lnTo>
                      <a:lnTo>
                        <a:pt x="485" y="168"/>
                      </a:lnTo>
                      <a:lnTo>
                        <a:pt x="466" y="174"/>
                      </a:lnTo>
                      <a:lnTo>
                        <a:pt x="411" y="162"/>
                      </a:lnTo>
                      <a:lnTo>
                        <a:pt x="386" y="200"/>
                      </a:lnTo>
                      <a:lnTo>
                        <a:pt x="416" y="200"/>
                      </a:lnTo>
                      <a:lnTo>
                        <a:pt x="436" y="220"/>
                      </a:lnTo>
                      <a:lnTo>
                        <a:pt x="401" y="220"/>
                      </a:lnTo>
                      <a:lnTo>
                        <a:pt x="377" y="220"/>
                      </a:lnTo>
                      <a:lnTo>
                        <a:pt x="362" y="200"/>
                      </a:lnTo>
                      <a:lnTo>
                        <a:pt x="332" y="239"/>
                      </a:lnTo>
                      <a:lnTo>
                        <a:pt x="317" y="272"/>
                      </a:lnTo>
                      <a:lnTo>
                        <a:pt x="288" y="220"/>
                      </a:lnTo>
                      <a:lnTo>
                        <a:pt x="288" y="252"/>
                      </a:lnTo>
                      <a:lnTo>
                        <a:pt x="238" y="266"/>
                      </a:lnTo>
                      <a:lnTo>
                        <a:pt x="277" y="305"/>
                      </a:lnTo>
                      <a:lnTo>
                        <a:pt x="307" y="311"/>
                      </a:lnTo>
                      <a:lnTo>
                        <a:pt x="328" y="344"/>
                      </a:lnTo>
                      <a:lnTo>
                        <a:pt x="371" y="338"/>
                      </a:lnTo>
                      <a:lnTo>
                        <a:pt x="347" y="286"/>
                      </a:lnTo>
                      <a:lnTo>
                        <a:pt x="367" y="252"/>
                      </a:lnTo>
                      <a:lnTo>
                        <a:pt x="382" y="278"/>
                      </a:lnTo>
                      <a:lnTo>
                        <a:pt x="367" y="311"/>
                      </a:lnTo>
                      <a:lnTo>
                        <a:pt x="382" y="338"/>
                      </a:lnTo>
                      <a:lnTo>
                        <a:pt x="386" y="311"/>
                      </a:lnTo>
                      <a:lnTo>
                        <a:pt x="411" y="292"/>
                      </a:lnTo>
                      <a:lnTo>
                        <a:pt x="446" y="272"/>
                      </a:lnTo>
                      <a:lnTo>
                        <a:pt x="461" y="286"/>
                      </a:lnTo>
                      <a:lnTo>
                        <a:pt x="436" y="305"/>
                      </a:lnTo>
                      <a:lnTo>
                        <a:pt x="406" y="325"/>
                      </a:lnTo>
                      <a:lnTo>
                        <a:pt x="392" y="363"/>
                      </a:lnTo>
                      <a:lnTo>
                        <a:pt x="347" y="375"/>
                      </a:lnTo>
                      <a:lnTo>
                        <a:pt x="288" y="344"/>
                      </a:lnTo>
                      <a:lnTo>
                        <a:pt x="277" y="375"/>
                      </a:lnTo>
                      <a:lnTo>
                        <a:pt x="188" y="382"/>
                      </a:lnTo>
                      <a:lnTo>
                        <a:pt x="139" y="408"/>
                      </a:lnTo>
                      <a:lnTo>
                        <a:pt x="109" y="396"/>
                      </a:lnTo>
                      <a:lnTo>
                        <a:pt x="109" y="427"/>
                      </a:lnTo>
                      <a:lnTo>
                        <a:pt x="139" y="421"/>
                      </a:lnTo>
                      <a:lnTo>
                        <a:pt x="144" y="460"/>
                      </a:lnTo>
                      <a:lnTo>
                        <a:pt x="184" y="454"/>
                      </a:lnTo>
                      <a:lnTo>
                        <a:pt x="198" y="427"/>
                      </a:lnTo>
                      <a:lnTo>
                        <a:pt x="203" y="446"/>
                      </a:lnTo>
                      <a:lnTo>
                        <a:pt x="268" y="440"/>
                      </a:lnTo>
                      <a:lnTo>
                        <a:pt x="302" y="421"/>
                      </a:lnTo>
                      <a:lnTo>
                        <a:pt x="313" y="460"/>
                      </a:lnTo>
                      <a:lnTo>
                        <a:pt x="292" y="454"/>
                      </a:lnTo>
                      <a:lnTo>
                        <a:pt x="283" y="466"/>
                      </a:lnTo>
                      <a:lnTo>
                        <a:pt x="288" y="492"/>
                      </a:lnTo>
                      <a:lnTo>
                        <a:pt x="223" y="498"/>
                      </a:lnTo>
                      <a:lnTo>
                        <a:pt x="188" y="506"/>
                      </a:lnTo>
                      <a:lnTo>
                        <a:pt x="198" y="537"/>
                      </a:lnTo>
                      <a:lnTo>
                        <a:pt x="178" y="523"/>
                      </a:lnTo>
                      <a:lnTo>
                        <a:pt x="163" y="543"/>
                      </a:lnTo>
                      <a:lnTo>
                        <a:pt x="125" y="512"/>
                      </a:lnTo>
                      <a:lnTo>
                        <a:pt x="114" y="543"/>
                      </a:lnTo>
                      <a:lnTo>
                        <a:pt x="75" y="531"/>
                      </a:lnTo>
                      <a:lnTo>
                        <a:pt x="54" y="550"/>
                      </a:lnTo>
                      <a:lnTo>
                        <a:pt x="45" y="564"/>
                      </a:lnTo>
                      <a:lnTo>
                        <a:pt x="20" y="564"/>
                      </a:lnTo>
                      <a:lnTo>
                        <a:pt x="10" y="596"/>
                      </a:lnTo>
                      <a:lnTo>
                        <a:pt x="39" y="609"/>
                      </a:lnTo>
                      <a:lnTo>
                        <a:pt x="80" y="603"/>
                      </a:lnTo>
                      <a:lnTo>
                        <a:pt x="99" y="628"/>
                      </a:lnTo>
                      <a:lnTo>
                        <a:pt x="129" y="622"/>
                      </a:lnTo>
                      <a:lnTo>
                        <a:pt x="169" y="609"/>
                      </a:lnTo>
                      <a:lnTo>
                        <a:pt x="203" y="622"/>
                      </a:lnTo>
                      <a:lnTo>
                        <a:pt x="218" y="603"/>
                      </a:lnTo>
                      <a:lnTo>
                        <a:pt x="223" y="615"/>
                      </a:lnTo>
                      <a:lnTo>
                        <a:pt x="198" y="636"/>
                      </a:lnTo>
                      <a:lnTo>
                        <a:pt x="148" y="642"/>
                      </a:lnTo>
                      <a:lnTo>
                        <a:pt x="173" y="667"/>
                      </a:lnTo>
                      <a:lnTo>
                        <a:pt x="99" y="674"/>
                      </a:lnTo>
                      <a:lnTo>
                        <a:pt x="99" y="700"/>
                      </a:lnTo>
                      <a:lnTo>
                        <a:pt x="65" y="705"/>
                      </a:lnTo>
                      <a:lnTo>
                        <a:pt x="45" y="705"/>
                      </a:lnTo>
                      <a:lnTo>
                        <a:pt x="39" y="711"/>
                      </a:lnTo>
                      <a:lnTo>
                        <a:pt x="5" y="700"/>
                      </a:lnTo>
                      <a:lnTo>
                        <a:pt x="10" y="711"/>
                      </a:lnTo>
                      <a:lnTo>
                        <a:pt x="0" y="744"/>
                      </a:lnTo>
                      <a:lnTo>
                        <a:pt x="35" y="744"/>
                      </a:lnTo>
                      <a:lnTo>
                        <a:pt x="39" y="763"/>
                      </a:lnTo>
                      <a:lnTo>
                        <a:pt x="69" y="750"/>
                      </a:lnTo>
                      <a:lnTo>
                        <a:pt x="90" y="750"/>
                      </a:lnTo>
                      <a:lnTo>
                        <a:pt x="94" y="771"/>
                      </a:lnTo>
                      <a:lnTo>
                        <a:pt x="118" y="763"/>
                      </a:lnTo>
                      <a:lnTo>
                        <a:pt x="109" y="725"/>
                      </a:lnTo>
                      <a:lnTo>
                        <a:pt x="159" y="725"/>
                      </a:lnTo>
                      <a:lnTo>
                        <a:pt x="163" y="744"/>
                      </a:lnTo>
                      <a:lnTo>
                        <a:pt x="198" y="738"/>
                      </a:lnTo>
                      <a:lnTo>
                        <a:pt x="233" y="744"/>
                      </a:lnTo>
                      <a:lnTo>
                        <a:pt x="243" y="705"/>
                      </a:lnTo>
                      <a:lnTo>
                        <a:pt x="253" y="725"/>
                      </a:lnTo>
                      <a:lnTo>
                        <a:pt x="233" y="750"/>
                      </a:lnTo>
                      <a:lnTo>
                        <a:pt x="193" y="777"/>
                      </a:lnTo>
                      <a:lnTo>
                        <a:pt x="169" y="796"/>
                      </a:lnTo>
                      <a:lnTo>
                        <a:pt x="208" y="790"/>
                      </a:lnTo>
                      <a:lnTo>
                        <a:pt x="213" y="815"/>
                      </a:lnTo>
                      <a:lnTo>
                        <a:pt x="218" y="829"/>
                      </a:lnTo>
                      <a:lnTo>
                        <a:pt x="277" y="796"/>
                      </a:lnTo>
                      <a:lnTo>
                        <a:pt x="332" y="738"/>
                      </a:lnTo>
                      <a:lnTo>
                        <a:pt x="283" y="763"/>
                      </a:lnTo>
                      <a:lnTo>
                        <a:pt x="258" y="725"/>
                      </a:lnTo>
                      <a:lnTo>
                        <a:pt x="317" y="711"/>
                      </a:lnTo>
                      <a:lnTo>
                        <a:pt x="277" y="700"/>
                      </a:lnTo>
                      <a:lnTo>
                        <a:pt x="313" y="667"/>
                      </a:lnTo>
                      <a:lnTo>
                        <a:pt x="352" y="738"/>
                      </a:lnTo>
                      <a:lnTo>
                        <a:pt x="362" y="700"/>
                      </a:lnTo>
                      <a:lnTo>
                        <a:pt x="382" y="732"/>
                      </a:lnTo>
                      <a:lnTo>
                        <a:pt x="421" y="692"/>
                      </a:lnTo>
                      <a:lnTo>
                        <a:pt x="401" y="763"/>
                      </a:lnTo>
                      <a:lnTo>
                        <a:pt x="406" y="796"/>
                      </a:lnTo>
                      <a:lnTo>
                        <a:pt x="337" y="809"/>
                      </a:lnTo>
                      <a:lnTo>
                        <a:pt x="456" y="815"/>
                      </a:lnTo>
                      <a:lnTo>
                        <a:pt x="401" y="809"/>
                      </a:lnTo>
                      <a:lnTo>
                        <a:pt x="426" y="744"/>
                      </a:lnTo>
                      <a:lnTo>
                        <a:pt x="485" y="732"/>
                      </a:lnTo>
                      <a:lnTo>
                        <a:pt x="506" y="705"/>
                      </a:lnTo>
                      <a:lnTo>
                        <a:pt x="521" y="763"/>
                      </a:lnTo>
                      <a:lnTo>
                        <a:pt x="466" y="777"/>
                      </a:lnTo>
                      <a:lnTo>
                        <a:pt x="511" y="783"/>
                      </a:lnTo>
                      <a:lnTo>
                        <a:pt x="555" y="790"/>
                      </a:lnTo>
                      <a:lnTo>
                        <a:pt x="530" y="757"/>
                      </a:lnTo>
                      <a:lnTo>
                        <a:pt x="545" y="705"/>
                      </a:lnTo>
                      <a:lnTo>
                        <a:pt x="574" y="732"/>
                      </a:lnTo>
                      <a:lnTo>
                        <a:pt x="564" y="783"/>
                      </a:lnTo>
                      <a:lnTo>
                        <a:pt x="609" y="803"/>
                      </a:lnTo>
                      <a:lnTo>
                        <a:pt x="496" y="835"/>
                      </a:lnTo>
                      <a:lnTo>
                        <a:pt x="605" y="829"/>
                      </a:lnTo>
                      <a:lnTo>
                        <a:pt x="619" y="849"/>
                      </a:lnTo>
                      <a:lnTo>
                        <a:pt x="649" y="821"/>
                      </a:lnTo>
                      <a:lnTo>
                        <a:pt x="669" y="849"/>
                      </a:lnTo>
                      <a:lnTo>
                        <a:pt x="723" y="757"/>
                      </a:lnTo>
                      <a:lnTo>
                        <a:pt x="753" y="771"/>
                      </a:lnTo>
                      <a:lnTo>
                        <a:pt x="772" y="861"/>
                      </a:lnTo>
                      <a:lnTo>
                        <a:pt x="689" y="803"/>
                      </a:lnTo>
                      <a:lnTo>
                        <a:pt x="714" y="835"/>
                      </a:lnTo>
                      <a:lnTo>
                        <a:pt x="763" y="821"/>
                      </a:lnTo>
                      <a:lnTo>
                        <a:pt x="768" y="861"/>
                      </a:lnTo>
                      <a:lnTo>
                        <a:pt x="763" y="893"/>
                      </a:lnTo>
                      <a:lnTo>
                        <a:pt x="723" y="821"/>
                      </a:lnTo>
                      <a:lnTo>
                        <a:pt x="659" y="893"/>
                      </a:lnTo>
                      <a:lnTo>
                        <a:pt x="594" y="855"/>
                      </a:lnTo>
                      <a:lnTo>
                        <a:pt x="629" y="901"/>
                      </a:lnTo>
                      <a:lnTo>
                        <a:pt x="689" y="913"/>
                      </a:lnTo>
                      <a:lnTo>
                        <a:pt x="738" y="919"/>
                      </a:lnTo>
                      <a:lnTo>
                        <a:pt x="783" y="1003"/>
                      </a:lnTo>
                      <a:lnTo>
                        <a:pt x="639" y="919"/>
                      </a:lnTo>
                      <a:lnTo>
                        <a:pt x="639" y="951"/>
                      </a:lnTo>
                      <a:lnTo>
                        <a:pt x="521" y="959"/>
                      </a:lnTo>
                      <a:lnTo>
                        <a:pt x="485" y="932"/>
                      </a:lnTo>
                      <a:lnTo>
                        <a:pt x="451" y="959"/>
                      </a:lnTo>
                      <a:lnTo>
                        <a:pt x="515" y="959"/>
                      </a:lnTo>
                      <a:lnTo>
                        <a:pt x="654" y="959"/>
                      </a:lnTo>
                      <a:lnTo>
                        <a:pt x="714" y="945"/>
                      </a:lnTo>
                      <a:lnTo>
                        <a:pt x="768" y="959"/>
                      </a:lnTo>
                      <a:lnTo>
                        <a:pt x="772" y="997"/>
                      </a:lnTo>
                      <a:lnTo>
                        <a:pt x="654" y="997"/>
                      </a:lnTo>
                      <a:lnTo>
                        <a:pt x="649" y="1009"/>
                      </a:lnTo>
                      <a:lnTo>
                        <a:pt x="629" y="990"/>
                      </a:lnTo>
                      <a:lnTo>
                        <a:pt x="580" y="997"/>
                      </a:lnTo>
                      <a:lnTo>
                        <a:pt x="605" y="1003"/>
                      </a:lnTo>
                      <a:lnTo>
                        <a:pt x="555" y="1042"/>
                      </a:lnTo>
                      <a:lnTo>
                        <a:pt x="619" y="1003"/>
                      </a:lnTo>
                      <a:lnTo>
                        <a:pt x="649" y="1009"/>
                      </a:lnTo>
                      <a:lnTo>
                        <a:pt x="719" y="1003"/>
                      </a:lnTo>
                      <a:lnTo>
                        <a:pt x="783" y="1009"/>
                      </a:lnTo>
                      <a:lnTo>
                        <a:pt x="738" y="1023"/>
                      </a:lnTo>
                      <a:lnTo>
                        <a:pt x="744" y="1055"/>
                      </a:lnTo>
                      <a:lnTo>
                        <a:pt x="763" y="1055"/>
                      </a:lnTo>
                      <a:lnTo>
                        <a:pt x="758" y="1036"/>
                      </a:lnTo>
                      <a:lnTo>
                        <a:pt x="808" y="1030"/>
                      </a:lnTo>
                      <a:lnTo>
                        <a:pt x="907" y="1003"/>
                      </a:lnTo>
                      <a:lnTo>
                        <a:pt x="976" y="1049"/>
                      </a:lnTo>
                      <a:lnTo>
                        <a:pt x="976" y="1069"/>
                      </a:lnTo>
                      <a:lnTo>
                        <a:pt x="847" y="1074"/>
                      </a:lnTo>
                      <a:lnTo>
                        <a:pt x="802" y="1061"/>
                      </a:lnTo>
                      <a:lnTo>
                        <a:pt x="772" y="1074"/>
                      </a:lnTo>
                      <a:lnTo>
                        <a:pt x="798" y="1080"/>
                      </a:lnTo>
                      <a:lnTo>
                        <a:pt x="852" y="1094"/>
                      </a:lnTo>
                      <a:lnTo>
                        <a:pt x="912" y="1080"/>
                      </a:lnTo>
                      <a:lnTo>
                        <a:pt x="1010" y="1094"/>
                      </a:lnTo>
                      <a:lnTo>
                        <a:pt x="1010" y="1120"/>
                      </a:lnTo>
                      <a:lnTo>
                        <a:pt x="1051" y="1036"/>
                      </a:lnTo>
                    </a:path>
                  </a:pathLst>
                </a:custGeom>
                <a:solidFill>
                  <a:schemeClr val="bg2"/>
                </a:solidFill>
                <a:ln w="9525" cap="rnd">
                  <a:noFill/>
                  <a:round/>
                  <a:headEnd/>
                  <a:tailEnd/>
                </a:ln>
                <a:effectLst/>
              </p:spPr>
              <p:txBody>
                <a:bodyPr/>
                <a:lstStyle/>
                <a:p>
                  <a:endParaRPr lang="de-CH"/>
                </a:p>
              </p:txBody>
            </p:sp>
            <p:sp>
              <p:nvSpPr>
                <p:cNvPr id="2052" name="Freeform 4"/>
                <p:cNvSpPr>
                  <a:spLocks/>
                </p:cNvSpPr>
                <p:nvPr/>
              </p:nvSpPr>
              <p:spPr bwMode="ltGray">
                <a:xfrm>
                  <a:off x="3465" y="1592"/>
                  <a:ext cx="1080" cy="1541"/>
                </a:xfrm>
                <a:custGeom>
                  <a:avLst/>
                  <a:gdLst/>
                  <a:ahLst/>
                  <a:cxnLst>
                    <a:cxn ang="0">
                      <a:pos x="667" y="1176"/>
                    </a:cxn>
                    <a:cxn ang="0">
                      <a:pos x="396" y="1093"/>
                    </a:cxn>
                    <a:cxn ang="0">
                      <a:pos x="159" y="1067"/>
                    </a:cxn>
                    <a:cxn ang="0">
                      <a:pos x="125" y="1001"/>
                    </a:cxn>
                    <a:cxn ang="0">
                      <a:pos x="213" y="1035"/>
                    </a:cxn>
                    <a:cxn ang="0">
                      <a:pos x="401" y="1029"/>
                    </a:cxn>
                    <a:cxn ang="0">
                      <a:pos x="396" y="982"/>
                    </a:cxn>
                    <a:cxn ang="0">
                      <a:pos x="312" y="956"/>
                    </a:cxn>
                    <a:cxn ang="0">
                      <a:pos x="366" y="872"/>
                    </a:cxn>
                    <a:cxn ang="0">
                      <a:pos x="396" y="878"/>
                    </a:cxn>
                    <a:cxn ang="0">
                      <a:pos x="441" y="897"/>
                    </a:cxn>
                    <a:cxn ang="0">
                      <a:pos x="465" y="943"/>
                    </a:cxn>
                    <a:cxn ang="0">
                      <a:pos x="495" y="1029"/>
                    </a:cxn>
                    <a:cxn ang="0">
                      <a:pos x="475" y="866"/>
                    </a:cxn>
                    <a:cxn ang="0">
                      <a:pos x="514" y="878"/>
                    </a:cxn>
                    <a:cxn ang="0">
                      <a:pos x="579" y="910"/>
                    </a:cxn>
                    <a:cxn ang="0">
                      <a:pos x="618" y="949"/>
                    </a:cxn>
                    <a:cxn ang="0">
                      <a:pos x="609" y="1007"/>
                    </a:cxn>
                    <a:cxn ang="0">
                      <a:pos x="663" y="1029"/>
                    </a:cxn>
                    <a:cxn ang="0">
                      <a:pos x="723" y="1048"/>
                    </a:cxn>
                    <a:cxn ang="0">
                      <a:pos x="678" y="962"/>
                    </a:cxn>
                    <a:cxn ang="0">
                      <a:pos x="465" y="606"/>
                    </a:cxn>
                    <a:cxn ang="0">
                      <a:pos x="469" y="424"/>
                    </a:cxn>
                    <a:cxn ang="0">
                      <a:pos x="469" y="554"/>
                    </a:cxn>
                    <a:cxn ang="0">
                      <a:pos x="490" y="509"/>
                    </a:cxn>
                    <a:cxn ang="0">
                      <a:pos x="514" y="490"/>
                    </a:cxn>
                    <a:cxn ang="0">
                      <a:pos x="445" y="463"/>
                    </a:cxn>
                    <a:cxn ang="0">
                      <a:pos x="411" y="374"/>
                    </a:cxn>
                    <a:cxn ang="0">
                      <a:pos x="454" y="295"/>
                    </a:cxn>
                    <a:cxn ang="0">
                      <a:pos x="430" y="283"/>
                    </a:cxn>
                    <a:cxn ang="0">
                      <a:pos x="475" y="165"/>
                    </a:cxn>
                    <a:cxn ang="0">
                      <a:pos x="366" y="134"/>
                    </a:cxn>
                    <a:cxn ang="0">
                      <a:pos x="460" y="31"/>
                    </a:cxn>
                    <a:cxn ang="0">
                      <a:pos x="559" y="134"/>
                    </a:cxn>
                    <a:cxn ang="0">
                      <a:pos x="658" y="126"/>
                    </a:cxn>
                    <a:cxn ang="0">
                      <a:pos x="801" y="140"/>
                    </a:cxn>
                    <a:cxn ang="0">
                      <a:pos x="861" y="140"/>
                    </a:cxn>
                    <a:cxn ang="0">
                      <a:pos x="974" y="147"/>
                    </a:cxn>
                    <a:cxn ang="0">
                      <a:pos x="974" y="223"/>
                    </a:cxn>
                    <a:cxn ang="0">
                      <a:pos x="1043" y="134"/>
                    </a:cxn>
                    <a:cxn ang="0">
                      <a:pos x="994" y="264"/>
                    </a:cxn>
                    <a:cxn ang="0">
                      <a:pos x="870" y="223"/>
                    </a:cxn>
                    <a:cxn ang="0">
                      <a:pos x="648" y="165"/>
                    </a:cxn>
                    <a:cxn ang="0">
                      <a:pos x="598" y="283"/>
                    </a:cxn>
                    <a:cxn ang="0">
                      <a:pos x="751" y="211"/>
                    </a:cxn>
                    <a:cxn ang="0">
                      <a:pos x="919" y="308"/>
                    </a:cxn>
                    <a:cxn ang="0">
                      <a:pos x="678" y="302"/>
                    </a:cxn>
                    <a:cxn ang="0">
                      <a:pos x="757" y="412"/>
                    </a:cxn>
                    <a:cxn ang="0">
                      <a:pos x="682" y="451"/>
                    </a:cxn>
                    <a:cxn ang="0">
                      <a:pos x="682" y="548"/>
                    </a:cxn>
                    <a:cxn ang="0">
                      <a:pos x="766" y="839"/>
                    </a:cxn>
                    <a:cxn ang="0">
                      <a:pos x="801" y="821"/>
                    </a:cxn>
                    <a:cxn ang="0">
                      <a:pos x="861" y="891"/>
                    </a:cxn>
                    <a:cxn ang="0">
                      <a:pos x="934" y="1093"/>
                    </a:cxn>
                    <a:cxn ang="0">
                      <a:pos x="880" y="1196"/>
                    </a:cxn>
                    <a:cxn ang="0">
                      <a:pos x="998" y="1365"/>
                    </a:cxn>
                    <a:cxn ang="0">
                      <a:pos x="1063" y="1319"/>
                    </a:cxn>
                    <a:cxn ang="0">
                      <a:pos x="875" y="1474"/>
                    </a:cxn>
                  </a:cxnLst>
                  <a:rect l="0" t="0" r="r" b="b"/>
                  <a:pathLst>
                    <a:path w="1080" h="1541">
                      <a:moveTo>
                        <a:pt x="772" y="1500"/>
                      </a:moveTo>
                      <a:lnTo>
                        <a:pt x="762" y="1429"/>
                      </a:lnTo>
                      <a:lnTo>
                        <a:pt x="751" y="1396"/>
                      </a:lnTo>
                      <a:lnTo>
                        <a:pt x="751" y="1377"/>
                      </a:lnTo>
                      <a:lnTo>
                        <a:pt x="732" y="1287"/>
                      </a:lnTo>
                      <a:lnTo>
                        <a:pt x="723" y="1280"/>
                      </a:lnTo>
                      <a:lnTo>
                        <a:pt x="723" y="1272"/>
                      </a:lnTo>
                      <a:lnTo>
                        <a:pt x="723" y="1260"/>
                      </a:lnTo>
                      <a:lnTo>
                        <a:pt x="702" y="1202"/>
                      </a:lnTo>
                      <a:lnTo>
                        <a:pt x="687" y="1189"/>
                      </a:lnTo>
                      <a:lnTo>
                        <a:pt x="667" y="1176"/>
                      </a:lnTo>
                      <a:lnTo>
                        <a:pt x="653" y="1144"/>
                      </a:lnTo>
                      <a:lnTo>
                        <a:pt x="628" y="1125"/>
                      </a:lnTo>
                      <a:lnTo>
                        <a:pt x="588" y="1112"/>
                      </a:lnTo>
                      <a:lnTo>
                        <a:pt x="529" y="1098"/>
                      </a:lnTo>
                      <a:lnTo>
                        <a:pt x="514" y="1112"/>
                      </a:lnTo>
                      <a:lnTo>
                        <a:pt x="484" y="1112"/>
                      </a:lnTo>
                      <a:lnTo>
                        <a:pt x="475" y="1093"/>
                      </a:lnTo>
                      <a:lnTo>
                        <a:pt x="460" y="1087"/>
                      </a:lnTo>
                      <a:lnTo>
                        <a:pt x="435" y="1093"/>
                      </a:lnTo>
                      <a:lnTo>
                        <a:pt x="416" y="1079"/>
                      </a:lnTo>
                      <a:lnTo>
                        <a:pt x="396" y="1093"/>
                      </a:lnTo>
                      <a:lnTo>
                        <a:pt x="381" y="1093"/>
                      </a:lnTo>
                      <a:lnTo>
                        <a:pt x="371" y="1098"/>
                      </a:lnTo>
                      <a:lnTo>
                        <a:pt x="347" y="1112"/>
                      </a:lnTo>
                      <a:lnTo>
                        <a:pt x="362" y="1098"/>
                      </a:lnTo>
                      <a:lnTo>
                        <a:pt x="362" y="1093"/>
                      </a:lnTo>
                      <a:lnTo>
                        <a:pt x="362" y="1087"/>
                      </a:lnTo>
                      <a:lnTo>
                        <a:pt x="356" y="1073"/>
                      </a:lnTo>
                      <a:lnTo>
                        <a:pt x="237" y="1061"/>
                      </a:lnTo>
                      <a:lnTo>
                        <a:pt x="213" y="1061"/>
                      </a:lnTo>
                      <a:lnTo>
                        <a:pt x="188" y="1061"/>
                      </a:lnTo>
                      <a:lnTo>
                        <a:pt x="159" y="1067"/>
                      </a:lnTo>
                      <a:lnTo>
                        <a:pt x="144" y="1087"/>
                      </a:lnTo>
                      <a:lnTo>
                        <a:pt x="95" y="1093"/>
                      </a:lnTo>
                      <a:lnTo>
                        <a:pt x="110" y="1079"/>
                      </a:lnTo>
                      <a:lnTo>
                        <a:pt x="119" y="1073"/>
                      </a:lnTo>
                      <a:lnTo>
                        <a:pt x="129" y="1073"/>
                      </a:lnTo>
                      <a:lnTo>
                        <a:pt x="129" y="1067"/>
                      </a:lnTo>
                      <a:lnTo>
                        <a:pt x="134" y="1061"/>
                      </a:lnTo>
                      <a:lnTo>
                        <a:pt x="149" y="1054"/>
                      </a:lnTo>
                      <a:lnTo>
                        <a:pt x="149" y="1048"/>
                      </a:lnTo>
                      <a:lnTo>
                        <a:pt x="139" y="1035"/>
                      </a:lnTo>
                      <a:lnTo>
                        <a:pt x="125" y="1001"/>
                      </a:lnTo>
                      <a:lnTo>
                        <a:pt x="110" y="995"/>
                      </a:lnTo>
                      <a:lnTo>
                        <a:pt x="65" y="1020"/>
                      </a:lnTo>
                      <a:lnTo>
                        <a:pt x="0" y="1020"/>
                      </a:lnTo>
                      <a:lnTo>
                        <a:pt x="26" y="1014"/>
                      </a:lnTo>
                      <a:lnTo>
                        <a:pt x="40" y="1014"/>
                      </a:lnTo>
                      <a:lnTo>
                        <a:pt x="55" y="1014"/>
                      </a:lnTo>
                      <a:lnTo>
                        <a:pt x="114" y="982"/>
                      </a:lnTo>
                      <a:lnTo>
                        <a:pt x="139" y="1007"/>
                      </a:lnTo>
                      <a:lnTo>
                        <a:pt x="164" y="1035"/>
                      </a:lnTo>
                      <a:lnTo>
                        <a:pt x="184" y="1041"/>
                      </a:lnTo>
                      <a:lnTo>
                        <a:pt x="213" y="1035"/>
                      </a:lnTo>
                      <a:lnTo>
                        <a:pt x="228" y="1041"/>
                      </a:lnTo>
                      <a:lnTo>
                        <a:pt x="252" y="1035"/>
                      </a:lnTo>
                      <a:lnTo>
                        <a:pt x="272" y="1041"/>
                      </a:lnTo>
                      <a:lnTo>
                        <a:pt x="272" y="1014"/>
                      </a:lnTo>
                      <a:lnTo>
                        <a:pt x="292" y="995"/>
                      </a:lnTo>
                      <a:lnTo>
                        <a:pt x="282" y="1014"/>
                      </a:lnTo>
                      <a:lnTo>
                        <a:pt x="287" y="1029"/>
                      </a:lnTo>
                      <a:lnTo>
                        <a:pt x="292" y="1035"/>
                      </a:lnTo>
                      <a:lnTo>
                        <a:pt x="327" y="1048"/>
                      </a:lnTo>
                      <a:lnTo>
                        <a:pt x="356" y="1041"/>
                      </a:lnTo>
                      <a:lnTo>
                        <a:pt x="401" y="1029"/>
                      </a:lnTo>
                      <a:lnTo>
                        <a:pt x="435" y="1007"/>
                      </a:lnTo>
                      <a:lnTo>
                        <a:pt x="441" y="1014"/>
                      </a:lnTo>
                      <a:lnTo>
                        <a:pt x="426" y="1020"/>
                      </a:lnTo>
                      <a:lnTo>
                        <a:pt x="407" y="1029"/>
                      </a:lnTo>
                      <a:lnTo>
                        <a:pt x="356" y="1041"/>
                      </a:lnTo>
                      <a:lnTo>
                        <a:pt x="411" y="1054"/>
                      </a:lnTo>
                      <a:lnTo>
                        <a:pt x="435" y="1061"/>
                      </a:lnTo>
                      <a:lnTo>
                        <a:pt x="454" y="1054"/>
                      </a:lnTo>
                      <a:lnTo>
                        <a:pt x="445" y="1007"/>
                      </a:lnTo>
                      <a:lnTo>
                        <a:pt x="430" y="995"/>
                      </a:lnTo>
                      <a:lnTo>
                        <a:pt x="396" y="982"/>
                      </a:lnTo>
                      <a:lnTo>
                        <a:pt x="381" y="982"/>
                      </a:lnTo>
                      <a:lnTo>
                        <a:pt x="386" y="995"/>
                      </a:lnTo>
                      <a:lnTo>
                        <a:pt x="362" y="1001"/>
                      </a:lnTo>
                      <a:lnTo>
                        <a:pt x="356" y="995"/>
                      </a:lnTo>
                      <a:lnTo>
                        <a:pt x="362" y="976"/>
                      </a:lnTo>
                      <a:lnTo>
                        <a:pt x="332" y="968"/>
                      </a:lnTo>
                      <a:lnTo>
                        <a:pt x="302" y="968"/>
                      </a:lnTo>
                      <a:lnTo>
                        <a:pt x="297" y="982"/>
                      </a:lnTo>
                      <a:lnTo>
                        <a:pt x="287" y="968"/>
                      </a:lnTo>
                      <a:lnTo>
                        <a:pt x="312" y="962"/>
                      </a:lnTo>
                      <a:lnTo>
                        <a:pt x="312" y="956"/>
                      </a:lnTo>
                      <a:lnTo>
                        <a:pt x="321" y="943"/>
                      </a:lnTo>
                      <a:lnTo>
                        <a:pt x="332" y="930"/>
                      </a:lnTo>
                      <a:lnTo>
                        <a:pt x="332" y="910"/>
                      </a:lnTo>
                      <a:lnTo>
                        <a:pt x="327" y="904"/>
                      </a:lnTo>
                      <a:lnTo>
                        <a:pt x="312" y="891"/>
                      </a:lnTo>
                      <a:lnTo>
                        <a:pt x="267" y="860"/>
                      </a:lnTo>
                      <a:lnTo>
                        <a:pt x="306" y="872"/>
                      </a:lnTo>
                      <a:lnTo>
                        <a:pt x="321" y="885"/>
                      </a:lnTo>
                      <a:lnTo>
                        <a:pt x="336" y="891"/>
                      </a:lnTo>
                      <a:lnTo>
                        <a:pt x="351" y="891"/>
                      </a:lnTo>
                      <a:lnTo>
                        <a:pt x="366" y="872"/>
                      </a:lnTo>
                      <a:lnTo>
                        <a:pt x="351" y="891"/>
                      </a:lnTo>
                      <a:lnTo>
                        <a:pt x="342" y="918"/>
                      </a:lnTo>
                      <a:lnTo>
                        <a:pt x="336" y="943"/>
                      </a:lnTo>
                      <a:lnTo>
                        <a:pt x="342" y="949"/>
                      </a:lnTo>
                      <a:lnTo>
                        <a:pt x="351" y="943"/>
                      </a:lnTo>
                      <a:lnTo>
                        <a:pt x="366" y="949"/>
                      </a:lnTo>
                      <a:lnTo>
                        <a:pt x="377" y="949"/>
                      </a:lnTo>
                      <a:lnTo>
                        <a:pt x="392" y="949"/>
                      </a:lnTo>
                      <a:lnTo>
                        <a:pt x="407" y="949"/>
                      </a:lnTo>
                      <a:lnTo>
                        <a:pt x="430" y="956"/>
                      </a:lnTo>
                      <a:lnTo>
                        <a:pt x="396" y="878"/>
                      </a:lnTo>
                      <a:lnTo>
                        <a:pt x="381" y="878"/>
                      </a:lnTo>
                      <a:lnTo>
                        <a:pt x="416" y="878"/>
                      </a:lnTo>
                      <a:lnTo>
                        <a:pt x="445" y="839"/>
                      </a:lnTo>
                      <a:lnTo>
                        <a:pt x="504" y="789"/>
                      </a:lnTo>
                      <a:lnTo>
                        <a:pt x="475" y="814"/>
                      </a:lnTo>
                      <a:lnTo>
                        <a:pt x="454" y="846"/>
                      </a:lnTo>
                      <a:lnTo>
                        <a:pt x="435" y="872"/>
                      </a:lnTo>
                      <a:lnTo>
                        <a:pt x="426" y="885"/>
                      </a:lnTo>
                      <a:lnTo>
                        <a:pt x="435" y="891"/>
                      </a:lnTo>
                      <a:lnTo>
                        <a:pt x="435" y="910"/>
                      </a:lnTo>
                      <a:lnTo>
                        <a:pt x="441" y="897"/>
                      </a:lnTo>
                      <a:lnTo>
                        <a:pt x="454" y="885"/>
                      </a:lnTo>
                      <a:lnTo>
                        <a:pt x="465" y="885"/>
                      </a:lnTo>
                      <a:lnTo>
                        <a:pt x="469" y="897"/>
                      </a:lnTo>
                      <a:lnTo>
                        <a:pt x="454" y="897"/>
                      </a:lnTo>
                      <a:lnTo>
                        <a:pt x="445" y="904"/>
                      </a:lnTo>
                      <a:lnTo>
                        <a:pt x="445" y="924"/>
                      </a:lnTo>
                      <a:lnTo>
                        <a:pt x="450" y="943"/>
                      </a:lnTo>
                      <a:lnTo>
                        <a:pt x="460" y="930"/>
                      </a:lnTo>
                      <a:lnTo>
                        <a:pt x="469" y="930"/>
                      </a:lnTo>
                      <a:lnTo>
                        <a:pt x="469" y="937"/>
                      </a:lnTo>
                      <a:lnTo>
                        <a:pt x="465" y="943"/>
                      </a:lnTo>
                      <a:lnTo>
                        <a:pt x="454" y="949"/>
                      </a:lnTo>
                      <a:lnTo>
                        <a:pt x="454" y="962"/>
                      </a:lnTo>
                      <a:lnTo>
                        <a:pt x="460" y="968"/>
                      </a:lnTo>
                      <a:lnTo>
                        <a:pt x="469" y="968"/>
                      </a:lnTo>
                      <a:lnTo>
                        <a:pt x="475" y="968"/>
                      </a:lnTo>
                      <a:lnTo>
                        <a:pt x="475" y="962"/>
                      </a:lnTo>
                      <a:lnTo>
                        <a:pt x="490" y="995"/>
                      </a:lnTo>
                      <a:lnTo>
                        <a:pt x="484" y="1007"/>
                      </a:lnTo>
                      <a:lnTo>
                        <a:pt x="480" y="1014"/>
                      </a:lnTo>
                      <a:lnTo>
                        <a:pt x="480" y="1029"/>
                      </a:lnTo>
                      <a:lnTo>
                        <a:pt x="495" y="1029"/>
                      </a:lnTo>
                      <a:lnTo>
                        <a:pt x="495" y="1014"/>
                      </a:lnTo>
                      <a:lnTo>
                        <a:pt x="469" y="937"/>
                      </a:lnTo>
                      <a:lnTo>
                        <a:pt x="460" y="885"/>
                      </a:lnTo>
                      <a:lnTo>
                        <a:pt x="465" y="860"/>
                      </a:lnTo>
                      <a:lnTo>
                        <a:pt x="454" y="839"/>
                      </a:lnTo>
                      <a:lnTo>
                        <a:pt x="420" y="827"/>
                      </a:lnTo>
                      <a:lnTo>
                        <a:pt x="460" y="839"/>
                      </a:lnTo>
                      <a:lnTo>
                        <a:pt x="480" y="808"/>
                      </a:lnTo>
                      <a:lnTo>
                        <a:pt x="469" y="827"/>
                      </a:lnTo>
                      <a:lnTo>
                        <a:pt x="480" y="846"/>
                      </a:lnTo>
                      <a:lnTo>
                        <a:pt x="475" y="866"/>
                      </a:lnTo>
                      <a:lnTo>
                        <a:pt x="484" y="878"/>
                      </a:lnTo>
                      <a:lnTo>
                        <a:pt x="475" y="891"/>
                      </a:lnTo>
                      <a:lnTo>
                        <a:pt x="484" y="924"/>
                      </a:lnTo>
                      <a:lnTo>
                        <a:pt x="490" y="956"/>
                      </a:lnTo>
                      <a:lnTo>
                        <a:pt x="514" y="982"/>
                      </a:lnTo>
                      <a:lnTo>
                        <a:pt x="534" y="976"/>
                      </a:lnTo>
                      <a:lnTo>
                        <a:pt x="519" y="956"/>
                      </a:lnTo>
                      <a:lnTo>
                        <a:pt x="514" y="930"/>
                      </a:lnTo>
                      <a:lnTo>
                        <a:pt x="499" y="918"/>
                      </a:lnTo>
                      <a:lnTo>
                        <a:pt x="504" y="897"/>
                      </a:lnTo>
                      <a:lnTo>
                        <a:pt x="514" y="878"/>
                      </a:lnTo>
                      <a:lnTo>
                        <a:pt x="525" y="897"/>
                      </a:lnTo>
                      <a:lnTo>
                        <a:pt x="519" y="904"/>
                      </a:lnTo>
                      <a:lnTo>
                        <a:pt x="519" y="918"/>
                      </a:lnTo>
                      <a:lnTo>
                        <a:pt x="525" y="943"/>
                      </a:lnTo>
                      <a:lnTo>
                        <a:pt x="534" y="949"/>
                      </a:lnTo>
                      <a:lnTo>
                        <a:pt x="544" y="949"/>
                      </a:lnTo>
                      <a:lnTo>
                        <a:pt x="549" y="943"/>
                      </a:lnTo>
                      <a:lnTo>
                        <a:pt x="559" y="930"/>
                      </a:lnTo>
                      <a:lnTo>
                        <a:pt x="554" y="910"/>
                      </a:lnTo>
                      <a:lnTo>
                        <a:pt x="559" y="904"/>
                      </a:lnTo>
                      <a:lnTo>
                        <a:pt x="579" y="910"/>
                      </a:lnTo>
                      <a:lnTo>
                        <a:pt x="579" y="924"/>
                      </a:lnTo>
                      <a:lnTo>
                        <a:pt x="574" y="918"/>
                      </a:lnTo>
                      <a:lnTo>
                        <a:pt x="569" y="930"/>
                      </a:lnTo>
                      <a:lnTo>
                        <a:pt x="559" y="943"/>
                      </a:lnTo>
                      <a:lnTo>
                        <a:pt x="559" y="962"/>
                      </a:lnTo>
                      <a:lnTo>
                        <a:pt x="564" y="982"/>
                      </a:lnTo>
                      <a:lnTo>
                        <a:pt x="594" y="962"/>
                      </a:lnTo>
                      <a:lnTo>
                        <a:pt x="603" y="956"/>
                      </a:lnTo>
                      <a:lnTo>
                        <a:pt x="594" y="924"/>
                      </a:lnTo>
                      <a:lnTo>
                        <a:pt x="613" y="937"/>
                      </a:lnTo>
                      <a:lnTo>
                        <a:pt x="618" y="949"/>
                      </a:lnTo>
                      <a:lnTo>
                        <a:pt x="618" y="962"/>
                      </a:lnTo>
                      <a:lnTo>
                        <a:pt x="613" y="968"/>
                      </a:lnTo>
                      <a:lnTo>
                        <a:pt x="624" y="982"/>
                      </a:lnTo>
                      <a:lnTo>
                        <a:pt x="613" y="989"/>
                      </a:lnTo>
                      <a:lnTo>
                        <a:pt x="609" y="976"/>
                      </a:lnTo>
                      <a:lnTo>
                        <a:pt x="588" y="982"/>
                      </a:lnTo>
                      <a:lnTo>
                        <a:pt x="588" y="995"/>
                      </a:lnTo>
                      <a:lnTo>
                        <a:pt x="598" y="995"/>
                      </a:lnTo>
                      <a:lnTo>
                        <a:pt x="609" y="989"/>
                      </a:lnTo>
                      <a:lnTo>
                        <a:pt x="618" y="1001"/>
                      </a:lnTo>
                      <a:lnTo>
                        <a:pt x="609" y="1007"/>
                      </a:lnTo>
                      <a:lnTo>
                        <a:pt x="609" y="1020"/>
                      </a:lnTo>
                      <a:lnTo>
                        <a:pt x="618" y="1020"/>
                      </a:lnTo>
                      <a:lnTo>
                        <a:pt x="618" y="1048"/>
                      </a:lnTo>
                      <a:lnTo>
                        <a:pt x="624" y="1061"/>
                      </a:lnTo>
                      <a:lnTo>
                        <a:pt x="633" y="1067"/>
                      </a:lnTo>
                      <a:lnTo>
                        <a:pt x="638" y="1061"/>
                      </a:lnTo>
                      <a:lnTo>
                        <a:pt x="633" y="1048"/>
                      </a:lnTo>
                      <a:lnTo>
                        <a:pt x="618" y="1041"/>
                      </a:lnTo>
                      <a:lnTo>
                        <a:pt x="628" y="1029"/>
                      </a:lnTo>
                      <a:lnTo>
                        <a:pt x="643" y="1029"/>
                      </a:lnTo>
                      <a:lnTo>
                        <a:pt x="663" y="1029"/>
                      </a:lnTo>
                      <a:lnTo>
                        <a:pt x="678" y="1048"/>
                      </a:lnTo>
                      <a:lnTo>
                        <a:pt x="697" y="1073"/>
                      </a:lnTo>
                      <a:lnTo>
                        <a:pt x="702" y="1093"/>
                      </a:lnTo>
                      <a:lnTo>
                        <a:pt x="732" y="1125"/>
                      </a:lnTo>
                      <a:lnTo>
                        <a:pt x="747" y="1137"/>
                      </a:lnTo>
                      <a:lnTo>
                        <a:pt x="747" y="1118"/>
                      </a:lnTo>
                      <a:lnTo>
                        <a:pt x="747" y="1104"/>
                      </a:lnTo>
                      <a:lnTo>
                        <a:pt x="732" y="1054"/>
                      </a:lnTo>
                      <a:lnTo>
                        <a:pt x="723" y="1067"/>
                      </a:lnTo>
                      <a:lnTo>
                        <a:pt x="717" y="1054"/>
                      </a:lnTo>
                      <a:lnTo>
                        <a:pt x="723" y="1048"/>
                      </a:lnTo>
                      <a:lnTo>
                        <a:pt x="727" y="1029"/>
                      </a:lnTo>
                      <a:lnTo>
                        <a:pt x="717" y="995"/>
                      </a:lnTo>
                      <a:lnTo>
                        <a:pt x="702" y="982"/>
                      </a:lnTo>
                      <a:lnTo>
                        <a:pt x="653" y="956"/>
                      </a:lnTo>
                      <a:lnTo>
                        <a:pt x="648" y="962"/>
                      </a:lnTo>
                      <a:lnTo>
                        <a:pt x="624" y="943"/>
                      </a:lnTo>
                      <a:lnTo>
                        <a:pt x="633" y="937"/>
                      </a:lnTo>
                      <a:lnTo>
                        <a:pt x="658" y="956"/>
                      </a:lnTo>
                      <a:lnTo>
                        <a:pt x="687" y="968"/>
                      </a:lnTo>
                      <a:lnTo>
                        <a:pt x="682" y="956"/>
                      </a:lnTo>
                      <a:lnTo>
                        <a:pt x="678" y="962"/>
                      </a:lnTo>
                      <a:lnTo>
                        <a:pt x="667" y="956"/>
                      </a:lnTo>
                      <a:lnTo>
                        <a:pt x="673" y="949"/>
                      </a:lnTo>
                      <a:lnTo>
                        <a:pt x="678" y="943"/>
                      </a:lnTo>
                      <a:lnTo>
                        <a:pt x="673" y="930"/>
                      </a:lnTo>
                      <a:lnTo>
                        <a:pt x="658" y="930"/>
                      </a:lnTo>
                      <a:lnTo>
                        <a:pt x="638" y="937"/>
                      </a:lnTo>
                      <a:lnTo>
                        <a:pt x="648" y="918"/>
                      </a:lnTo>
                      <a:lnTo>
                        <a:pt x="667" y="904"/>
                      </a:lnTo>
                      <a:lnTo>
                        <a:pt x="603" y="736"/>
                      </a:lnTo>
                      <a:lnTo>
                        <a:pt x="564" y="620"/>
                      </a:lnTo>
                      <a:lnTo>
                        <a:pt x="465" y="606"/>
                      </a:lnTo>
                      <a:lnTo>
                        <a:pt x="317" y="606"/>
                      </a:lnTo>
                      <a:lnTo>
                        <a:pt x="381" y="599"/>
                      </a:lnTo>
                      <a:lnTo>
                        <a:pt x="430" y="599"/>
                      </a:lnTo>
                      <a:lnTo>
                        <a:pt x="441" y="574"/>
                      </a:lnTo>
                      <a:lnTo>
                        <a:pt x="454" y="568"/>
                      </a:lnTo>
                      <a:lnTo>
                        <a:pt x="454" y="548"/>
                      </a:lnTo>
                      <a:lnTo>
                        <a:pt x="454" y="529"/>
                      </a:lnTo>
                      <a:lnTo>
                        <a:pt x="469" y="516"/>
                      </a:lnTo>
                      <a:lnTo>
                        <a:pt x="465" y="496"/>
                      </a:lnTo>
                      <a:lnTo>
                        <a:pt x="469" y="451"/>
                      </a:lnTo>
                      <a:lnTo>
                        <a:pt x="469" y="424"/>
                      </a:lnTo>
                      <a:lnTo>
                        <a:pt x="484" y="432"/>
                      </a:lnTo>
                      <a:lnTo>
                        <a:pt x="490" y="451"/>
                      </a:lnTo>
                      <a:lnTo>
                        <a:pt x="480" y="451"/>
                      </a:lnTo>
                      <a:lnTo>
                        <a:pt x="484" y="476"/>
                      </a:lnTo>
                      <a:lnTo>
                        <a:pt x="495" y="490"/>
                      </a:lnTo>
                      <a:lnTo>
                        <a:pt x="484" y="503"/>
                      </a:lnTo>
                      <a:lnTo>
                        <a:pt x="490" y="516"/>
                      </a:lnTo>
                      <a:lnTo>
                        <a:pt x="484" y="535"/>
                      </a:lnTo>
                      <a:lnTo>
                        <a:pt x="484" y="548"/>
                      </a:lnTo>
                      <a:lnTo>
                        <a:pt x="475" y="548"/>
                      </a:lnTo>
                      <a:lnTo>
                        <a:pt x="469" y="554"/>
                      </a:lnTo>
                      <a:lnTo>
                        <a:pt x="454" y="581"/>
                      </a:lnTo>
                      <a:lnTo>
                        <a:pt x="454" y="587"/>
                      </a:lnTo>
                      <a:lnTo>
                        <a:pt x="484" y="593"/>
                      </a:lnTo>
                      <a:lnTo>
                        <a:pt x="495" y="593"/>
                      </a:lnTo>
                      <a:lnTo>
                        <a:pt x="510" y="599"/>
                      </a:lnTo>
                      <a:lnTo>
                        <a:pt x="564" y="599"/>
                      </a:lnTo>
                      <a:lnTo>
                        <a:pt x="559" y="548"/>
                      </a:lnTo>
                      <a:lnTo>
                        <a:pt x="544" y="523"/>
                      </a:lnTo>
                      <a:lnTo>
                        <a:pt x="525" y="509"/>
                      </a:lnTo>
                      <a:lnTo>
                        <a:pt x="504" y="503"/>
                      </a:lnTo>
                      <a:lnTo>
                        <a:pt x="490" y="509"/>
                      </a:lnTo>
                      <a:lnTo>
                        <a:pt x="475" y="509"/>
                      </a:lnTo>
                      <a:lnTo>
                        <a:pt x="469" y="490"/>
                      </a:lnTo>
                      <a:lnTo>
                        <a:pt x="469" y="470"/>
                      </a:lnTo>
                      <a:lnTo>
                        <a:pt x="465" y="470"/>
                      </a:lnTo>
                      <a:lnTo>
                        <a:pt x="469" y="432"/>
                      </a:lnTo>
                      <a:lnTo>
                        <a:pt x="484" y="432"/>
                      </a:lnTo>
                      <a:lnTo>
                        <a:pt x="495" y="451"/>
                      </a:lnTo>
                      <a:lnTo>
                        <a:pt x="484" y="457"/>
                      </a:lnTo>
                      <a:lnTo>
                        <a:pt x="490" y="470"/>
                      </a:lnTo>
                      <a:lnTo>
                        <a:pt x="504" y="482"/>
                      </a:lnTo>
                      <a:lnTo>
                        <a:pt x="514" y="490"/>
                      </a:lnTo>
                      <a:lnTo>
                        <a:pt x="525" y="482"/>
                      </a:lnTo>
                      <a:lnTo>
                        <a:pt x="519" y="476"/>
                      </a:lnTo>
                      <a:lnTo>
                        <a:pt x="519" y="463"/>
                      </a:lnTo>
                      <a:lnTo>
                        <a:pt x="504" y="457"/>
                      </a:lnTo>
                      <a:lnTo>
                        <a:pt x="490" y="438"/>
                      </a:lnTo>
                      <a:lnTo>
                        <a:pt x="475" y="432"/>
                      </a:lnTo>
                      <a:lnTo>
                        <a:pt x="465" y="438"/>
                      </a:lnTo>
                      <a:lnTo>
                        <a:pt x="460" y="444"/>
                      </a:lnTo>
                      <a:lnTo>
                        <a:pt x="454" y="451"/>
                      </a:lnTo>
                      <a:lnTo>
                        <a:pt x="450" y="457"/>
                      </a:lnTo>
                      <a:lnTo>
                        <a:pt x="445" y="463"/>
                      </a:lnTo>
                      <a:lnTo>
                        <a:pt x="435" y="482"/>
                      </a:lnTo>
                      <a:lnTo>
                        <a:pt x="416" y="496"/>
                      </a:lnTo>
                      <a:lnTo>
                        <a:pt x="411" y="482"/>
                      </a:lnTo>
                      <a:lnTo>
                        <a:pt x="430" y="470"/>
                      </a:lnTo>
                      <a:lnTo>
                        <a:pt x="430" y="457"/>
                      </a:lnTo>
                      <a:lnTo>
                        <a:pt x="441" y="451"/>
                      </a:lnTo>
                      <a:lnTo>
                        <a:pt x="445" y="438"/>
                      </a:lnTo>
                      <a:lnTo>
                        <a:pt x="441" y="424"/>
                      </a:lnTo>
                      <a:lnTo>
                        <a:pt x="426" y="418"/>
                      </a:lnTo>
                      <a:lnTo>
                        <a:pt x="411" y="399"/>
                      </a:lnTo>
                      <a:lnTo>
                        <a:pt x="411" y="374"/>
                      </a:lnTo>
                      <a:lnTo>
                        <a:pt x="416" y="399"/>
                      </a:lnTo>
                      <a:lnTo>
                        <a:pt x="426" y="412"/>
                      </a:lnTo>
                      <a:lnTo>
                        <a:pt x="445" y="380"/>
                      </a:lnTo>
                      <a:lnTo>
                        <a:pt x="441" y="353"/>
                      </a:lnTo>
                      <a:lnTo>
                        <a:pt x="445" y="334"/>
                      </a:lnTo>
                      <a:lnTo>
                        <a:pt x="454" y="341"/>
                      </a:lnTo>
                      <a:lnTo>
                        <a:pt x="460" y="360"/>
                      </a:lnTo>
                      <a:lnTo>
                        <a:pt x="484" y="366"/>
                      </a:lnTo>
                      <a:lnTo>
                        <a:pt x="495" y="341"/>
                      </a:lnTo>
                      <a:lnTo>
                        <a:pt x="465" y="322"/>
                      </a:lnTo>
                      <a:lnTo>
                        <a:pt x="454" y="295"/>
                      </a:lnTo>
                      <a:lnTo>
                        <a:pt x="465" y="295"/>
                      </a:lnTo>
                      <a:lnTo>
                        <a:pt x="475" y="316"/>
                      </a:lnTo>
                      <a:lnTo>
                        <a:pt x="490" y="328"/>
                      </a:lnTo>
                      <a:lnTo>
                        <a:pt x="484" y="295"/>
                      </a:lnTo>
                      <a:lnTo>
                        <a:pt x="460" y="289"/>
                      </a:lnTo>
                      <a:lnTo>
                        <a:pt x="441" y="295"/>
                      </a:lnTo>
                      <a:lnTo>
                        <a:pt x="445" y="322"/>
                      </a:lnTo>
                      <a:lnTo>
                        <a:pt x="445" y="353"/>
                      </a:lnTo>
                      <a:lnTo>
                        <a:pt x="430" y="353"/>
                      </a:lnTo>
                      <a:lnTo>
                        <a:pt x="426" y="328"/>
                      </a:lnTo>
                      <a:lnTo>
                        <a:pt x="430" y="283"/>
                      </a:lnTo>
                      <a:lnTo>
                        <a:pt x="450" y="270"/>
                      </a:lnTo>
                      <a:lnTo>
                        <a:pt x="475" y="277"/>
                      </a:lnTo>
                      <a:lnTo>
                        <a:pt x="484" y="249"/>
                      </a:lnTo>
                      <a:lnTo>
                        <a:pt x="475" y="236"/>
                      </a:lnTo>
                      <a:lnTo>
                        <a:pt x="460" y="249"/>
                      </a:lnTo>
                      <a:lnTo>
                        <a:pt x="450" y="270"/>
                      </a:lnTo>
                      <a:lnTo>
                        <a:pt x="445" y="249"/>
                      </a:lnTo>
                      <a:lnTo>
                        <a:pt x="445" y="223"/>
                      </a:lnTo>
                      <a:lnTo>
                        <a:pt x="450" y="184"/>
                      </a:lnTo>
                      <a:lnTo>
                        <a:pt x="454" y="165"/>
                      </a:lnTo>
                      <a:lnTo>
                        <a:pt x="475" y="165"/>
                      </a:lnTo>
                      <a:lnTo>
                        <a:pt x="490" y="178"/>
                      </a:lnTo>
                      <a:lnTo>
                        <a:pt x="480" y="95"/>
                      </a:lnTo>
                      <a:lnTo>
                        <a:pt x="454" y="108"/>
                      </a:lnTo>
                      <a:lnTo>
                        <a:pt x="430" y="120"/>
                      </a:lnTo>
                      <a:lnTo>
                        <a:pt x="430" y="147"/>
                      </a:lnTo>
                      <a:lnTo>
                        <a:pt x="420" y="140"/>
                      </a:lnTo>
                      <a:lnTo>
                        <a:pt x="392" y="140"/>
                      </a:lnTo>
                      <a:lnTo>
                        <a:pt x="371" y="153"/>
                      </a:lnTo>
                      <a:lnTo>
                        <a:pt x="366" y="159"/>
                      </a:lnTo>
                      <a:lnTo>
                        <a:pt x="362" y="147"/>
                      </a:lnTo>
                      <a:lnTo>
                        <a:pt x="366" y="134"/>
                      </a:lnTo>
                      <a:lnTo>
                        <a:pt x="377" y="120"/>
                      </a:lnTo>
                      <a:lnTo>
                        <a:pt x="392" y="134"/>
                      </a:lnTo>
                      <a:lnTo>
                        <a:pt x="407" y="134"/>
                      </a:lnTo>
                      <a:lnTo>
                        <a:pt x="416" y="126"/>
                      </a:lnTo>
                      <a:lnTo>
                        <a:pt x="416" y="114"/>
                      </a:lnTo>
                      <a:lnTo>
                        <a:pt x="426" y="108"/>
                      </a:lnTo>
                      <a:lnTo>
                        <a:pt x="445" y="108"/>
                      </a:lnTo>
                      <a:lnTo>
                        <a:pt x="450" y="95"/>
                      </a:lnTo>
                      <a:lnTo>
                        <a:pt x="460" y="101"/>
                      </a:lnTo>
                      <a:lnTo>
                        <a:pt x="469" y="95"/>
                      </a:lnTo>
                      <a:lnTo>
                        <a:pt x="460" y="31"/>
                      </a:lnTo>
                      <a:lnTo>
                        <a:pt x="554" y="0"/>
                      </a:lnTo>
                      <a:lnTo>
                        <a:pt x="543" y="74"/>
                      </a:lnTo>
                      <a:lnTo>
                        <a:pt x="540" y="95"/>
                      </a:lnTo>
                      <a:lnTo>
                        <a:pt x="549" y="95"/>
                      </a:lnTo>
                      <a:lnTo>
                        <a:pt x="559" y="82"/>
                      </a:lnTo>
                      <a:lnTo>
                        <a:pt x="564" y="82"/>
                      </a:lnTo>
                      <a:lnTo>
                        <a:pt x="569" y="101"/>
                      </a:lnTo>
                      <a:lnTo>
                        <a:pt x="559" y="108"/>
                      </a:lnTo>
                      <a:lnTo>
                        <a:pt x="549" y="114"/>
                      </a:lnTo>
                      <a:lnTo>
                        <a:pt x="554" y="134"/>
                      </a:lnTo>
                      <a:lnTo>
                        <a:pt x="559" y="134"/>
                      </a:lnTo>
                      <a:lnTo>
                        <a:pt x="564" y="126"/>
                      </a:lnTo>
                      <a:lnTo>
                        <a:pt x="564" y="120"/>
                      </a:lnTo>
                      <a:lnTo>
                        <a:pt x="564" y="101"/>
                      </a:lnTo>
                      <a:lnTo>
                        <a:pt x="574" y="95"/>
                      </a:lnTo>
                      <a:lnTo>
                        <a:pt x="574" y="120"/>
                      </a:lnTo>
                      <a:lnTo>
                        <a:pt x="588" y="126"/>
                      </a:lnTo>
                      <a:lnTo>
                        <a:pt x="579" y="147"/>
                      </a:lnTo>
                      <a:lnTo>
                        <a:pt x="598" y="140"/>
                      </a:lnTo>
                      <a:lnTo>
                        <a:pt x="618" y="134"/>
                      </a:lnTo>
                      <a:lnTo>
                        <a:pt x="643" y="126"/>
                      </a:lnTo>
                      <a:lnTo>
                        <a:pt x="658" y="126"/>
                      </a:lnTo>
                      <a:lnTo>
                        <a:pt x="663" y="140"/>
                      </a:lnTo>
                      <a:lnTo>
                        <a:pt x="687" y="134"/>
                      </a:lnTo>
                      <a:lnTo>
                        <a:pt x="692" y="140"/>
                      </a:lnTo>
                      <a:lnTo>
                        <a:pt x="723" y="134"/>
                      </a:lnTo>
                      <a:lnTo>
                        <a:pt x="742" y="147"/>
                      </a:lnTo>
                      <a:lnTo>
                        <a:pt x="766" y="147"/>
                      </a:lnTo>
                      <a:lnTo>
                        <a:pt x="766" y="108"/>
                      </a:lnTo>
                      <a:lnTo>
                        <a:pt x="772" y="108"/>
                      </a:lnTo>
                      <a:lnTo>
                        <a:pt x="772" y="140"/>
                      </a:lnTo>
                      <a:lnTo>
                        <a:pt x="792" y="153"/>
                      </a:lnTo>
                      <a:lnTo>
                        <a:pt x="801" y="140"/>
                      </a:lnTo>
                      <a:lnTo>
                        <a:pt x="811" y="140"/>
                      </a:lnTo>
                      <a:lnTo>
                        <a:pt x="820" y="159"/>
                      </a:lnTo>
                      <a:lnTo>
                        <a:pt x="846" y="159"/>
                      </a:lnTo>
                      <a:lnTo>
                        <a:pt x="841" y="140"/>
                      </a:lnTo>
                      <a:lnTo>
                        <a:pt x="856" y="140"/>
                      </a:lnTo>
                      <a:lnTo>
                        <a:pt x="850" y="153"/>
                      </a:lnTo>
                      <a:lnTo>
                        <a:pt x="841" y="153"/>
                      </a:lnTo>
                      <a:lnTo>
                        <a:pt x="850" y="165"/>
                      </a:lnTo>
                      <a:lnTo>
                        <a:pt x="865" y="165"/>
                      </a:lnTo>
                      <a:lnTo>
                        <a:pt x="865" y="153"/>
                      </a:lnTo>
                      <a:lnTo>
                        <a:pt x="861" y="140"/>
                      </a:lnTo>
                      <a:lnTo>
                        <a:pt x="870" y="140"/>
                      </a:lnTo>
                      <a:lnTo>
                        <a:pt x="870" y="101"/>
                      </a:lnTo>
                      <a:lnTo>
                        <a:pt x="885" y="140"/>
                      </a:lnTo>
                      <a:lnTo>
                        <a:pt x="899" y="159"/>
                      </a:lnTo>
                      <a:lnTo>
                        <a:pt x="914" y="165"/>
                      </a:lnTo>
                      <a:lnTo>
                        <a:pt x="925" y="153"/>
                      </a:lnTo>
                      <a:lnTo>
                        <a:pt x="944" y="172"/>
                      </a:lnTo>
                      <a:lnTo>
                        <a:pt x="944" y="108"/>
                      </a:lnTo>
                      <a:lnTo>
                        <a:pt x="969" y="95"/>
                      </a:lnTo>
                      <a:lnTo>
                        <a:pt x="969" y="134"/>
                      </a:lnTo>
                      <a:lnTo>
                        <a:pt x="974" y="147"/>
                      </a:lnTo>
                      <a:lnTo>
                        <a:pt x="984" y="165"/>
                      </a:lnTo>
                      <a:lnTo>
                        <a:pt x="979" y="178"/>
                      </a:lnTo>
                      <a:lnTo>
                        <a:pt x="969" y="165"/>
                      </a:lnTo>
                      <a:lnTo>
                        <a:pt x="959" y="178"/>
                      </a:lnTo>
                      <a:lnTo>
                        <a:pt x="944" y="172"/>
                      </a:lnTo>
                      <a:lnTo>
                        <a:pt x="925" y="165"/>
                      </a:lnTo>
                      <a:lnTo>
                        <a:pt x="919" y="184"/>
                      </a:lnTo>
                      <a:lnTo>
                        <a:pt x="934" y="192"/>
                      </a:lnTo>
                      <a:lnTo>
                        <a:pt x="955" y="192"/>
                      </a:lnTo>
                      <a:lnTo>
                        <a:pt x="959" y="211"/>
                      </a:lnTo>
                      <a:lnTo>
                        <a:pt x="974" y="223"/>
                      </a:lnTo>
                      <a:lnTo>
                        <a:pt x="989" y="211"/>
                      </a:lnTo>
                      <a:lnTo>
                        <a:pt x="984" y="192"/>
                      </a:lnTo>
                      <a:lnTo>
                        <a:pt x="994" y="172"/>
                      </a:lnTo>
                      <a:lnTo>
                        <a:pt x="984" y="140"/>
                      </a:lnTo>
                      <a:lnTo>
                        <a:pt x="994" y="101"/>
                      </a:lnTo>
                      <a:lnTo>
                        <a:pt x="998" y="101"/>
                      </a:lnTo>
                      <a:lnTo>
                        <a:pt x="1009" y="120"/>
                      </a:lnTo>
                      <a:lnTo>
                        <a:pt x="998" y="126"/>
                      </a:lnTo>
                      <a:lnTo>
                        <a:pt x="1009" y="140"/>
                      </a:lnTo>
                      <a:lnTo>
                        <a:pt x="1028" y="134"/>
                      </a:lnTo>
                      <a:lnTo>
                        <a:pt x="1043" y="134"/>
                      </a:lnTo>
                      <a:lnTo>
                        <a:pt x="1033" y="153"/>
                      </a:lnTo>
                      <a:lnTo>
                        <a:pt x="1038" y="165"/>
                      </a:lnTo>
                      <a:lnTo>
                        <a:pt x="1018" y="172"/>
                      </a:lnTo>
                      <a:lnTo>
                        <a:pt x="1033" y="192"/>
                      </a:lnTo>
                      <a:lnTo>
                        <a:pt x="1043" y="211"/>
                      </a:lnTo>
                      <a:lnTo>
                        <a:pt x="1028" y="244"/>
                      </a:lnTo>
                      <a:lnTo>
                        <a:pt x="1004" y="230"/>
                      </a:lnTo>
                      <a:lnTo>
                        <a:pt x="998" y="264"/>
                      </a:lnTo>
                      <a:lnTo>
                        <a:pt x="1018" y="270"/>
                      </a:lnTo>
                      <a:lnTo>
                        <a:pt x="1009" y="283"/>
                      </a:lnTo>
                      <a:lnTo>
                        <a:pt x="994" y="264"/>
                      </a:lnTo>
                      <a:lnTo>
                        <a:pt x="994" y="283"/>
                      </a:lnTo>
                      <a:lnTo>
                        <a:pt x="1009" y="295"/>
                      </a:lnTo>
                      <a:lnTo>
                        <a:pt x="964" y="277"/>
                      </a:lnTo>
                      <a:lnTo>
                        <a:pt x="934" y="249"/>
                      </a:lnTo>
                      <a:lnTo>
                        <a:pt x="910" y="264"/>
                      </a:lnTo>
                      <a:lnTo>
                        <a:pt x="880" y="249"/>
                      </a:lnTo>
                      <a:lnTo>
                        <a:pt x="875" y="236"/>
                      </a:lnTo>
                      <a:lnTo>
                        <a:pt x="905" y="223"/>
                      </a:lnTo>
                      <a:lnTo>
                        <a:pt x="899" y="205"/>
                      </a:lnTo>
                      <a:lnTo>
                        <a:pt x="875" y="198"/>
                      </a:lnTo>
                      <a:lnTo>
                        <a:pt x="870" y="223"/>
                      </a:lnTo>
                      <a:lnTo>
                        <a:pt x="850" y="217"/>
                      </a:lnTo>
                      <a:lnTo>
                        <a:pt x="846" y="198"/>
                      </a:lnTo>
                      <a:lnTo>
                        <a:pt x="841" y="230"/>
                      </a:lnTo>
                      <a:lnTo>
                        <a:pt x="816" y="255"/>
                      </a:lnTo>
                      <a:lnTo>
                        <a:pt x="801" y="244"/>
                      </a:lnTo>
                      <a:lnTo>
                        <a:pt x="806" y="205"/>
                      </a:lnTo>
                      <a:lnTo>
                        <a:pt x="801" y="178"/>
                      </a:lnTo>
                      <a:lnTo>
                        <a:pt x="781" y="184"/>
                      </a:lnTo>
                      <a:lnTo>
                        <a:pt x="751" y="178"/>
                      </a:lnTo>
                      <a:lnTo>
                        <a:pt x="712" y="165"/>
                      </a:lnTo>
                      <a:lnTo>
                        <a:pt x="648" y="165"/>
                      </a:lnTo>
                      <a:lnTo>
                        <a:pt x="628" y="165"/>
                      </a:lnTo>
                      <a:lnTo>
                        <a:pt x="633" y="178"/>
                      </a:lnTo>
                      <a:lnTo>
                        <a:pt x="633" y="192"/>
                      </a:lnTo>
                      <a:lnTo>
                        <a:pt x="628" y="223"/>
                      </a:lnTo>
                      <a:lnTo>
                        <a:pt x="609" y="223"/>
                      </a:lnTo>
                      <a:lnTo>
                        <a:pt x="598" y="205"/>
                      </a:lnTo>
                      <a:lnTo>
                        <a:pt x="583" y="211"/>
                      </a:lnTo>
                      <a:lnTo>
                        <a:pt x="579" y="249"/>
                      </a:lnTo>
                      <a:lnTo>
                        <a:pt x="594" y="236"/>
                      </a:lnTo>
                      <a:lnTo>
                        <a:pt x="609" y="255"/>
                      </a:lnTo>
                      <a:lnTo>
                        <a:pt x="598" y="283"/>
                      </a:lnTo>
                      <a:lnTo>
                        <a:pt x="603" y="302"/>
                      </a:lnTo>
                      <a:lnTo>
                        <a:pt x="633" y="295"/>
                      </a:lnTo>
                      <a:lnTo>
                        <a:pt x="663" y="289"/>
                      </a:lnTo>
                      <a:lnTo>
                        <a:pt x="663" y="264"/>
                      </a:lnTo>
                      <a:lnTo>
                        <a:pt x="628" y="249"/>
                      </a:lnTo>
                      <a:lnTo>
                        <a:pt x="673" y="244"/>
                      </a:lnTo>
                      <a:lnTo>
                        <a:pt x="678" y="249"/>
                      </a:lnTo>
                      <a:lnTo>
                        <a:pt x="692" y="236"/>
                      </a:lnTo>
                      <a:lnTo>
                        <a:pt x="707" y="244"/>
                      </a:lnTo>
                      <a:lnTo>
                        <a:pt x="736" y="236"/>
                      </a:lnTo>
                      <a:lnTo>
                        <a:pt x="751" y="211"/>
                      </a:lnTo>
                      <a:lnTo>
                        <a:pt x="747" y="172"/>
                      </a:lnTo>
                      <a:lnTo>
                        <a:pt x="757" y="211"/>
                      </a:lnTo>
                      <a:lnTo>
                        <a:pt x="766" y="236"/>
                      </a:lnTo>
                      <a:lnTo>
                        <a:pt x="806" y="236"/>
                      </a:lnTo>
                      <a:lnTo>
                        <a:pt x="811" y="184"/>
                      </a:lnTo>
                      <a:lnTo>
                        <a:pt x="826" y="184"/>
                      </a:lnTo>
                      <a:lnTo>
                        <a:pt x="816" y="230"/>
                      </a:lnTo>
                      <a:lnTo>
                        <a:pt x="841" y="230"/>
                      </a:lnTo>
                      <a:lnTo>
                        <a:pt x="895" y="249"/>
                      </a:lnTo>
                      <a:lnTo>
                        <a:pt x="861" y="277"/>
                      </a:lnTo>
                      <a:lnTo>
                        <a:pt x="919" y="308"/>
                      </a:lnTo>
                      <a:lnTo>
                        <a:pt x="979" y="328"/>
                      </a:lnTo>
                      <a:lnTo>
                        <a:pt x="998" y="353"/>
                      </a:lnTo>
                      <a:lnTo>
                        <a:pt x="989" y="366"/>
                      </a:lnTo>
                      <a:lnTo>
                        <a:pt x="969" y="348"/>
                      </a:lnTo>
                      <a:lnTo>
                        <a:pt x="919" y="322"/>
                      </a:lnTo>
                      <a:lnTo>
                        <a:pt x="880" y="316"/>
                      </a:lnTo>
                      <a:lnTo>
                        <a:pt x="841" y="302"/>
                      </a:lnTo>
                      <a:lnTo>
                        <a:pt x="826" y="283"/>
                      </a:lnTo>
                      <a:lnTo>
                        <a:pt x="766" y="270"/>
                      </a:lnTo>
                      <a:lnTo>
                        <a:pt x="717" y="283"/>
                      </a:lnTo>
                      <a:lnTo>
                        <a:pt x="678" y="302"/>
                      </a:lnTo>
                      <a:lnTo>
                        <a:pt x="638" y="334"/>
                      </a:lnTo>
                      <a:lnTo>
                        <a:pt x="618" y="366"/>
                      </a:lnTo>
                      <a:lnTo>
                        <a:pt x="624" y="392"/>
                      </a:lnTo>
                      <a:lnTo>
                        <a:pt x="643" y="424"/>
                      </a:lnTo>
                      <a:lnTo>
                        <a:pt x="663" y="418"/>
                      </a:lnTo>
                      <a:lnTo>
                        <a:pt x="692" y="399"/>
                      </a:lnTo>
                      <a:lnTo>
                        <a:pt x="712" y="386"/>
                      </a:lnTo>
                      <a:lnTo>
                        <a:pt x="712" y="348"/>
                      </a:lnTo>
                      <a:lnTo>
                        <a:pt x="732" y="353"/>
                      </a:lnTo>
                      <a:lnTo>
                        <a:pt x="717" y="386"/>
                      </a:lnTo>
                      <a:lnTo>
                        <a:pt x="757" y="412"/>
                      </a:lnTo>
                      <a:lnTo>
                        <a:pt x="762" y="444"/>
                      </a:lnTo>
                      <a:lnTo>
                        <a:pt x="826" y="399"/>
                      </a:lnTo>
                      <a:lnTo>
                        <a:pt x="831" y="418"/>
                      </a:lnTo>
                      <a:lnTo>
                        <a:pt x="811" y="438"/>
                      </a:lnTo>
                      <a:lnTo>
                        <a:pt x="846" y="444"/>
                      </a:lnTo>
                      <a:lnTo>
                        <a:pt x="846" y="463"/>
                      </a:lnTo>
                      <a:lnTo>
                        <a:pt x="816" y="470"/>
                      </a:lnTo>
                      <a:lnTo>
                        <a:pt x="781" y="438"/>
                      </a:lnTo>
                      <a:lnTo>
                        <a:pt x="732" y="451"/>
                      </a:lnTo>
                      <a:lnTo>
                        <a:pt x="702" y="457"/>
                      </a:lnTo>
                      <a:lnTo>
                        <a:pt x="682" y="451"/>
                      </a:lnTo>
                      <a:lnTo>
                        <a:pt x="643" y="438"/>
                      </a:lnTo>
                      <a:lnTo>
                        <a:pt x="678" y="476"/>
                      </a:lnTo>
                      <a:lnTo>
                        <a:pt x="712" y="509"/>
                      </a:lnTo>
                      <a:lnTo>
                        <a:pt x="751" y="503"/>
                      </a:lnTo>
                      <a:lnTo>
                        <a:pt x="781" y="509"/>
                      </a:lnTo>
                      <a:lnTo>
                        <a:pt x="781" y="529"/>
                      </a:lnTo>
                      <a:lnTo>
                        <a:pt x="751" y="529"/>
                      </a:lnTo>
                      <a:lnTo>
                        <a:pt x="723" y="509"/>
                      </a:lnTo>
                      <a:lnTo>
                        <a:pt x="702" y="509"/>
                      </a:lnTo>
                      <a:lnTo>
                        <a:pt x="707" y="543"/>
                      </a:lnTo>
                      <a:lnTo>
                        <a:pt x="682" y="548"/>
                      </a:lnTo>
                      <a:lnTo>
                        <a:pt x="648" y="535"/>
                      </a:lnTo>
                      <a:lnTo>
                        <a:pt x="653" y="503"/>
                      </a:lnTo>
                      <a:lnTo>
                        <a:pt x="673" y="535"/>
                      </a:lnTo>
                      <a:lnTo>
                        <a:pt x="678" y="516"/>
                      </a:lnTo>
                      <a:lnTo>
                        <a:pt x="643" y="482"/>
                      </a:lnTo>
                      <a:lnTo>
                        <a:pt x="609" y="490"/>
                      </a:lnTo>
                      <a:lnTo>
                        <a:pt x="613" y="523"/>
                      </a:lnTo>
                      <a:lnTo>
                        <a:pt x="633" y="581"/>
                      </a:lnTo>
                      <a:lnTo>
                        <a:pt x="678" y="710"/>
                      </a:lnTo>
                      <a:lnTo>
                        <a:pt x="732" y="795"/>
                      </a:lnTo>
                      <a:lnTo>
                        <a:pt x="766" y="839"/>
                      </a:lnTo>
                      <a:lnTo>
                        <a:pt x="781" y="860"/>
                      </a:lnTo>
                      <a:lnTo>
                        <a:pt x="786" y="860"/>
                      </a:lnTo>
                      <a:lnTo>
                        <a:pt x="777" y="833"/>
                      </a:lnTo>
                      <a:lnTo>
                        <a:pt x="766" y="808"/>
                      </a:lnTo>
                      <a:lnTo>
                        <a:pt x="772" y="814"/>
                      </a:lnTo>
                      <a:lnTo>
                        <a:pt x="792" y="800"/>
                      </a:lnTo>
                      <a:lnTo>
                        <a:pt x="816" y="800"/>
                      </a:lnTo>
                      <a:lnTo>
                        <a:pt x="875" y="781"/>
                      </a:lnTo>
                      <a:lnTo>
                        <a:pt x="885" y="768"/>
                      </a:lnTo>
                      <a:lnTo>
                        <a:pt x="880" y="795"/>
                      </a:lnTo>
                      <a:lnTo>
                        <a:pt x="801" y="821"/>
                      </a:lnTo>
                      <a:lnTo>
                        <a:pt x="796" y="839"/>
                      </a:lnTo>
                      <a:lnTo>
                        <a:pt x="806" y="852"/>
                      </a:lnTo>
                      <a:lnTo>
                        <a:pt x="811" y="866"/>
                      </a:lnTo>
                      <a:lnTo>
                        <a:pt x="806" y="885"/>
                      </a:lnTo>
                      <a:lnTo>
                        <a:pt x="816" y="924"/>
                      </a:lnTo>
                      <a:lnTo>
                        <a:pt x="850" y="949"/>
                      </a:lnTo>
                      <a:lnTo>
                        <a:pt x="856" y="924"/>
                      </a:lnTo>
                      <a:lnTo>
                        <a:pt x="846" y="891"/>
                      </a:lnTo>
                      <a:lnTo>
                        <a:pt x="841" y="885"/>
                      </a:lnTo>
                      <a:lnTo>
                        <a:pt x="861" y="878"/>
                      </a:lnTo>
                      <a:lnTo>
                        <a:pt x="861" y="891"/>
                      </a:lnTo>
                      <a:lnTo>
                        <a:pt x="856" y="910"/>
                      </a:lnTo>
                      <a:lnTo>
                        <a:pt x="861" y="937"/>
                      </a:lnTo>
                      <a:lnTo>
                        <a:pt x="870" y="943"/>
                      </a:lnTo>
                      <a:lnTo>
                        <a:pt x="895" y="1014"/>
                      </a:lnTo>
                      <a:lnTo>
                        <a:pt x="899" y="1054"/>
                      </a:lnTo>
                      <a:lnTo>
                        <a:pt x="870" y="1098"/>
                      </a:lnTo>
                      <a:lnTo>
                        <a:pt x="865" y="1112"/>
                      </a:lnTo>
                      <a:lnTo>
                        <a:pt x="890" y="1087"/>
                      </a:lnTo>
                      <a:lnTo>
                        <a:pt x="905" y="1079"/>
                      </a:lnTo>
                      <a:lnTo>
                        <a:pt x="919" y="1079"/>
                      </a:lnTo>
                      <a:lnTo>
                        <a:pt x="934" y="1093"/>
                      </a:lnTo>
                      <a:lnTo>
                        <a:pt x="949" y="1079"/>
                      </a:lnTo>
                      <a:lnTo>
                        <a:pt x="929" y="1118"/>
                      </a:lnTo>
                      <a:lnTo>
                        <a:pt x="914" y="1112"/>
                      </a:lnTo>
                      <a:lnTo>
                        <a:pt x="905" y="1112"/>
                      </a:lnTo>
                      <a:lnTo>
                        <a:pt x="899" y="1131"/>
                      </a:lnTo>
                      <a:lnTo>
                        <a:pt x="885" y="1150"/>
                      </a:lnTo>
                      <a:lnTo>
                        <a:pt x="870" y="1158"/>
                      </a:lnTo>
                      <a:lnTo>
                        <a:pt x="875" y="1176"/>
                      </a:lnTo>
                      <a:lnTo>
                        <a:pt x="885" y="1176"/>
                      </a:lnTo>
                      <a:lnTo>
                        <a:pt x="890" y="1196"/>
                      </a:lnTo>
                      <a:lnTo>
                        <a:pt x="880" y="1196"/>
                      </a:lnTo>
                      <a:lnTo>
                        <a:pt x="870" y="1189"/>
                      </a:lnTo>
                      <a:lnTo>
                        <a:pt x="861" y="1164"/>
                      </a:lnTo>
                      <a:lnTo>
                        <a:pt x="850" y="1170"/>
                      </a:lnTo>
                      <a:lnTo>
                        <a:pt x="841" y="1208"/>
                      </a:lnTo>
                      <a:lnTo>
                        <a:pt x="841" y="1241"/>
                      </a:lnTo>
                      <a:lnTo>
                        <a:pt x="846" y="1287"/>
                      </a:lnTo>
                      <a:lnTo>
                        <a:pt x="846" y="1319"/>
                      </a:lnTo>
                      <a:lnTo>
                        <a:pt x="846" y="1344"/>
                      </a:lnTo>
                      <a:lnTo>
                        <a:pt x="865" y="1391"/>
                      </a:lnTo>
                      <a:lnTo>
                        <a:pt x="870" y="1404"/>
                      </a:lnTo>
                      <a:lnTo>
                        <a:pt x="998" y="1365"/>
                      </a:lnTo>
                      <a:lnTo>
                        <a:pt x="1018" y="1344"/>
                      </a:lnTo>
                      <a:lnTo>
                        <a:pt x="1028" y="1300"/>
                      </a:lnTo>
                      <a:lnTo>
                        <a:pt x="1024" y="1280"/>
                      </a:lnTo>
                      <a:lnTo>
                        <a:pt x="1028" y="1260"/>
                      </a:lnTo>
                      <a:lnTo>
                        <a:pt x="1028" y="1280"/>
                      </a:lnTo>
                      <a:lnTo>
                        <a:pt x="1063" y="1247"/>
                      </a:lnTo>
                      <a:lnTo>
                        <a:pt x="1079" y="1247"/>
                      </a:lnTo>
                      <a:lnTo>
                        <a:pt x="1079" y="1280"/>
                      </a:lnTo>
                      <a:lnTo>
                        <a:pt x="1063" y="1294"/>
                      </a:lnTo>
                      <a:lnTo>
                        <a:pt x="1052" y="1319"/>
                      </a:lnTo>
                      <a:lnTo>
                        <a:pt x="1063" y="1319"/>
                      </a:lnTo>
                      <a:lnTo>
                        <a:pt x="1048" y="1385"/>
                      </a:lnTo>
                      <a:lnTo>
                        <a:pt x="1038" y="1410"/>
                      </a:lnTo>
                      <a:lnTo>
                        <a:pt x="1033" y="1396"/>
                      </a:lnTo>
                      <a:lnTo>
                        <a:pt x="1013" y="1410"/>
                      </a:lnTo>
                      <a:lnTo>
                        <a:pt x="1004" y="1423"/>
                      </a:lnTo>
                      <a:lnTo>
                        <a:pt x="979" y="1423"/>
                      </a:lnTo>
                      <a:lnTo>
                        <a:pt x="979" y="1435"/>
                      </a:lnTo>
                      <a:lnTo>
                        <a:pt x="955" y="1423"/>
                      </a:lnTo>
                      <a:lnTo>
                        <a:pt x="919" y="1423"/>
                      </a:lnTo>
                      <a:lnTo>
                        <a:pt x="885" y="1448"/>
                      </a:lnTo>
                      <a:lnTo>
                        <a:pt x="875" y="1474"/>
                      </a:lnTo>
                      <a:lnTo>
                        <a:pt x="875" y="1500"/>
                      </a:lnTo>
                      <a:lnTo>
                        <a:pt x="880" y="1540"/>
                      </a:lnTo>
                      <a:lnTo>
                        <a:pt x="772" y="1500"/>
                      </a:lnTo>
                    </a:path>
                  </a:pathLst>
                </a:custGeom>
                <a:solidFill>
                  <a:schemeClr val="bg2"/>
                </a:solidFill>
                <a:ln w="9525" cap="rnd">
                  <a:noFill/>
                  <a:round/>
                  <a:headEnd/>
                  <a:tailEnd/>
                </a:ln>
                <a:effectLst/>
              </p:spPr>
              <p:txBody>
                <a:bodyPr/>
                <a:lstStyle/>
                <a:p>
                  <a:endParaRPr lang="de-CH"/>
                </a:p>
              </p:txBody>
            </p:sp>
            <p:sp>
              <p:nvSpPr>
                <p:cNvPr id="2053" name="Freeform 5"/>
                <p:cNvSpPr>
                  <a:spLocks/>
                </p:cNvSpPr>
                <p:nvPr/>
              </p:nvSpPr>
              <p:spPr bwMode="ltGray">
                <a:xfrm>
                  <a:off x="4311" y="624"/>
                  <a:ext cx="1010" cy="2504"/>
                </a:xfrm>
                <a:custGeom>
                  <a:avLst/>
                  <a:gdLst/>
                  <a:ahLst/>
                  <a:cxnLst>
                    <a:cxn ang="0">
                      <a:pos x="257" y="2112"/>
                    </a:cxn>
                    <a:cxn ang="0">
                      <a:pos x="217" y="1969"/>
                    </a:cxn>
                    <a:cxn ang="0">
                      <a:pos x="262" y="1963"/>
                    </a:cxn>
                    <a:cxn ang="0">
                      <a:pos x="380" y="2015"/>
                    </a:cxn>
                    <a:cxn ang="0">
                      <a:pos x="445" y="1819"/>
                    </a:cxn>
                    <a:cxn ang="0">
                      <a:pos x="326" y="1663"/>
                    </a:cxn>
                    <a:cxn ang="0">
                      <a:pos x="183" y="1684"/>
                    </a:cxn>
                    <a:cxn ang="0">
                      <a:pos x="232" y="1578"/>
                    </a:cxn>
                    <a:cxn ang="0">
                      <a:pos x="202" y="1520"/>
                    </a:cxn>
                    <a:cxn ang="0">
                      <a:pos x="242" y="1501"/>
                    </a:cxn>
                    <a:cxn ang="0">
                      <a:pos x="262" y="1565"/>
                    </a:cxn>
                    <a:cxn ang="0">
                      <a:pos x="395" y="1690"/>
                    </a:cxn>
                    <a:cxn ang="0">
                      <a:pos x="455" y="1586"/>
                    </a:cxn>
                    <a:cxn ang="0">
                      <a:pos x="193" y="1364"/>
                    </a:cxn>
                    <a:cxn ang="0">
                      <a:pos x="212" y="1111"/>
                    </a:cxn>
                    <a:cxn ang="0">
                      <a:pos x="208" y="988"/>
                    </a:cxn>
                    <a:cxn ang="0">
                      <a:pos x="172" y="936"/>
                    </a:cxn>
                    <a:cxn ang="0">
                      <a:pos x="99" y="818"/>
                    </a:cxn>
                    <a:cxn ang="0">
                      <a:pos x="208" y="766"/>
                    </a:cxn>
                    <a:cxn ang="0">
                      <a:pos x="172" y="689"/>
                    </a:cxn>
                    <a:cxn ang="0">
                      <a:pos x="34" y="559"/>
                    </a:cxn>
                    <a:cxn ang="0">
                      <a:pos x="376" y="0"/>
                    </a:cxn>
                    <a:cxn ang="0">
                      <a:pos x="445" y="66"/>
                    </a:cxn>
                    <a:cxn ang="0">
                      <a:pos x="524" y="58"/>
                    </a:cxn>
                    <a:cxn ang="0">
                      <a:pos x="583" y="13"/>
                    </a:cxn>
                    <a:cxn ang="0">
                      <a:pos x="651" y="33"/>
                    </a:cxn>
                    <a:cxn ang="0">
                      <a:pos x="750" y="27"/>
                    </a:cxn>
                    <a:cxn ang="0">
                      <a:pos x="761" y="110"/>
                    </a:cxn>
                    <a:cxn ang="0">
                      <a:pos x="791" y="174"/>
                    </a:cxn>
                    <a:cxn ang="0">
                      <a:pos x="707" y="136"/>
                    </a:cxn>
                    <a:cxn ang="0">
                      <a:pos x="795" y="195"/>
                    </a:cxn>
                    <a:cxn ang="0">
                      <a:pos x="870" y="234"/>
                    </a:cxn>
                    <a:cxn ang="0">
                      <a:pos x="894" y="345"/>
                    </a:cxn>
                    <a:cxn ang="0">
                      <a:pos x="988" y="415"/>
                    </a:cxn>
                    <a:cxn ang="0">
                      <a:pos x="935" y="384"/>
                    </a:cxn>
                    <a:cxn ang="0">
                      <a:pos x="845" y="435"/>
                    </a:cxn>
                    <a:cxn ang="0">
                      <a:pos x="780" y="390"/>
                    </a:cxn>
                    <a:cxn ang="0">
                      <a:pos x="780" y="415"/>
                    </a:cxn>
                    <a:cxn ang="0">
                      <a:pos x="815" y="454"/>
                    </a:cxn>
                    <a:cxn ang="0">
                      <a:pos x="840" y="473"/>
                    </a:cxn>
                    <a:cxn ang="0">
                      <a:pos x="929" y="539"/>
                    </a:cxn>
                    <a:cxn ang="0">
                      <a:pos x="993" y="567"/>
                    </a:cxn>
                    <a:cxn ang="0">
                      <a:pos x="346" y="579"/>
                    </a:cxn>
                    <a:cxn ang="0">
                      <a:pos x="406" y="864"/>
                    </a:cxn>
                    <a:cxn ang="0">
                      <a:pos x="445" y="949"/>
                    </a:cxn>
                    <a:cxn ang="0">
                      <a:pos x="341" y="1027"/>
                    </a:cxn>
                    <a:cxn ang="0">
                      <a:pos x="326" y="949"/>
                    </a:cxn>
                    <a:cxn ang="0">
                      <a:pos x="341" y="1065"/>
                    </a:cxn>
                    <a:cxn ang="0">
                      <a:pos x="307" y="1144"/>
                    </a:cxn>
                    <a:cxn ang="0">
                      <a:pos x="316" y="1209"/>
                    </a:cxn>
                    <a:cxn ang="0">
                      <a:pos x="292" y="1314"/>
                    </a:cxn>
                    <a:cxn ang="0">
                      <a:pos x="406" y="1404"/>
                    </a:cxn>
                    <a:cxn ang="0">
                      <a:pos x="657" y="1547"/>
                    </a:cxn>
                    <a:cxn ang="0">
                      <a:pos x="613" y="1767"/>
                    </a:cxn>
                    <a:cxn ang="0">
                      <a:pos x="628" y="1748"/>
                    </a:cxn>
                    <a:cxn ang="0">
                      <a:pos x="666" y="1755"/>
                    </a:cxn>
                    <a:cxn ang="0">
                      <a:pos x="666" y="1617"/>
                    </a:cxn>
                    <a:cxn ang="0">
                      <a:pos x="638" y="1794"/>
                    </a:cxn>
                    <a:cxn ang="0">
                      <a:pos x="593" y="1844"/>
                    </a:cxn>
                    <a:cxn ang="0">
                      <a:pos x="514" y="1943"/>
                    </a:cxn>
                    <a:cxn ang="0">
                      <a:pos x="608" y="2029"/>
                    </a:cxn>
                    <a:cxn ang="0">
                      <a:pos x="356" y="2268"/>
                    </a:cxn>
                    <a:cxn ang="0">
                      <a:pos x="406" y="2503"/>
                    </a:cxn>
                  </a:cxnLst>
                  <a:rect l="0" t="0" r="r" b="b"/>
                  <a:pathLst>
                    <a:path w="1010" h="2504">
                      <a:moveTo>
                        <a:pt x="217" y="2450"/>
                      </a:moveTo>
                      <a:lnTo>
                        <a:pt x="183" y="2430"/>
                      </a:lnTo>
                      <a:lnTo>
                        <a:pt x="252" y="2209"/>
                      </a:lnTo>
                      <a:lnTo>
                        <a:pt x="257" y="2112"/>
                      </a:lnTo>
                      <a:lnTo>
                        <a:pt x="262" y="2105"/>
                      </a:lnTo>
                      <a:lnTo>
                        <a:pt x="326" y="2054"/>
                      </a:lnTo>
                      <a:lnTo>
                        <a:pt x="316" y="2029"/>
                      </a:lnTo>
                      <a:lnTo>
                        <a:pt x="217" y="1969"/>
                      </a:lnTo>
                      <a:lnTo>
                        <a:pt x="242" y="1975"/>
                      </a:lnTo>
                      <a:lnTo>
                        <a:pt x="247" y="1957"/>
                      </a:lnTo>
                      <a:lnTo>
                        <a:pt x="247" y="1904"/>
                      </a:lnTo>
                      <a:lnTo>
                        <a:pt x="262" y="1963"/>
                      </a:lnTo>
                      <a:lnTo>
                        <a:pt x="307" y="2008"/>
                      </a:lnTo>
                      <a:lnTo>
                        <a:pt x="326" y="2002"/>
                      </a:lnTo>
                      <a:lnTo>
                        <a:pt x="341" y="2035"/>
                      </a:lnTo>
                      <a:lnTo>
                        <a:pt x="380" y="2015"/>
                      </a:lnTo>
                      <a:lnTo>
                        <a:pt x="406" y="1969"/>
                      </a:lnTo>
                      <a:lnTo>
                        <a:pt x="430" y="1891"/>
                      </a:lnTo>
                      <a:lnTo>
                        <a:pt x="435" y="1877"/>
                      </a:lnTo>
                      <a:lnTo>
                        <a:pt x="445" y="1819"/>
                      </a:lnTo>
                      <a:lnTo>
                        <a:pt x="435" y="1788"/>
                      </a:lnTo>
                      <a:lnTo>
                        <a:pt x="425" y="1774"/>
                      </a:lnTo>
                      <a:lnTo>
                        <a:pt x="430" y="1755"/>
                      </a:lnTo>
                      <a:lnTo>
                        <a:pt x="326" y="1663"/>
                      </a:lnTo>
                      <a:lnTo>
                        <a:pt x="292" y="1663"/>
                      </a:lnTo>
                      <a:lnTo>
                        <a:pt x="296" y="1650"/>
                      </a:lnTo>
                      <a:lnTo>
                        <a:pt x="158" y="1709"/>
                      </a:lnTo>
                      <a:lnTo>
                        <a:pt x="183" y="1684"/>
                      </a:lnTo>
                      <a:lnTo>
                        <a:pt x="292" y="1644"/>
                      </a:lnTo>
                      <a:lnTo>
                        <a:pt x="262" y="1624"/>
                      </a:lnTo>
                      <a:lnTo>
                        <a:pt x="242" y="1611"/>
                      </a:lnTo>
                      <a:lnTo>
                        <a:pt x="232" y="1578"/>
                      </a:lnTo>
                      <a:lnTo>
                        <a:pt x="187" y="1559"/>
                      </a:lnTo>
                      <a:lnTo>
                        <a:pt x="178" y="1526"/>
                      </a:lnTo>
                      <a:lnTo>
                        <a:pt x="197" y="1553"/>
                      </a:lnTo>
                      <a:lnTo>
                        <a:pt x="202" y="1520"/>
                      </a:lnTo>
                      <a:lnTo>
                        <a:pt x="202" y="1404"/>
                      </a:lnTo>
                      <a:lnTo>
                        <a:pt x="232" y="1429"/>
                      </a:lnTo>
                      <a:lnTo>
                        <a:pt x="247" y="1481"/>
                      </a:lnTo>
                      <a:lnTo>
                        <a:pt x="242" y="1501"/>
                      </a:lnTo>
                      <a:lnTo>
                        <a:pt x="242" y="1520"/>
                      </a:lnTo>
                      <a:lnTo>
                        <a:pt x="271" y="1514"/>
                      </a:lnTo>
                      <a:lnTo>
                        <a:pt x="257" y="1547"/>
                      </a:lnTo>
                      <a:lnTo>
                        <a:pt x="262" y="1565"/>
                      </a:lnTo>
                      <a:lnTo>
                        <a:pt x="301" y="1605"/>
                      </a:lnTo>
                      <a:lnTo>
                        <a:pt x="307" y="1592"/>
                      </a:lnTo>
                      <a:lnTo>
                        <a:pt x="316" y="1624"/>
                      </a:lnTo>
                      <a:lnTo>
                        <a:pt x="395" y="1690"/>
                      </a:lnTo>
                      <a:lnTo>
                        <a:pt x="445" y="1709"/>
                      </a:lnTo>
                      <a:lnTo>
                        <a:pt x="484" y="1650"/>
                      </a:lnTo>
                      <a:lnTo>
                        <a:pt x="484" y="1624"/>
                      </a:lnTo>
                      <a:lnTo>
                        <a:pt x="455" y="1586"/>
                      </a:lnTo>
                      <a:lnTo>
                        <a:pt x="400" y="1540"/>
                      </a:lnTo>
                      <a:lnTo>
                        <a:pt x="316" y="1481"/>
                      </a:lnTo>
                      <a:lnTo>
                        <a:pt x="247" y="1410"/>
                      </a:lnTo>
                      <a:lnTo>
                        <a:pt x="193" y="1364"/>
                      </a:lnTo>
                      <a:lnTo>
                        <a:pt x="172" y="1299"/>
                      </a:lnTo>
                      <a:lnTo>
                        <a:pt x="168" y="1221"/>
                      </a:lnTo>
                      <a:lnTo>
                        <a:pt x="187" y="1157"/>
                      </a:lnTo>
                      <a:lnTo>
                        <a:pt x="212" y="1111"/>
                      </a:lnTo>
                      <a:lnTo>
                        <a:pt x="232" y="1085"/>
                      </a:lnTo>
                      <a:lnTo>
                        <a:pt x="262" y="988"/>
                      </a:lnTo>
                      <a:lnTo>
                        <a:pt x="247" y="968"/>
                      </a:lnTo>
                      <a:lnTo>
                        <a:pt x="208" y="988"/>
                      </a:lnTo>
                      <a:lnTo>
                        <a:pt x="168" y="994"/>
                      </a:lnTo>
                      <a:lnTo>
                        <a:pt x="99" y="988"/>
                      </a:lnTo>
                      <a:lnTo>
                        <a:pt x="168" y="955"/>
                      </a:lnTo>
                      <a:lnTo>
                        <a:pt x="172" y="936"/>
                      </a:lnTo>
                      <a:lnTo>
                        <a:pt x="228" y="930"/>
                      </a:lnTo>
                      <a:lnTo>
                        <a:pt x="228" y="910"/>
                      </a:lnTo>
                      <a:lnTo>
                        <a:pt x="144" y="891"/>
                      </a:lnTo>
                      <a:lnTo>
                        <a:pt x="99" y="818"/>
                      </a:lnTo>
                      <a:lnTo>
                        <a:pt x="129" y="747"/>
                      </a:lnTo>
                      <a:lnTo>
                        <a:pt x="222" y="832"/>
                      </a:lnTo>
                      <a:lnTo>
                        <a:pt x="232" y="805"/>
                      </a:lnTo>
                      <a:lnTo>
                        <a:pt x="208" y="766"/>
                      </a:lnTo>
                      <a:lnTo>
                        <a:pt x="217" y="741"/>
                      </a:lnTo>
                      <a:lnTo>
                        <a:pt x="183" y="708"/>
                      </a:lnTo>
                      <a:lnTo>
                        <a:pt x="163" y="734"/>
                      </a:lnTo>
                      <a:lnTo>
                        <a:pt x="172" y="689"/>
                      </a:lnTo>
                      <a:lnTo>
                        <a:pt x="158" y="650"/>
                      </a:lnTo>
                      <a:lnTo>
                        <a:pt x="84" y="623"/>
                      </a:lnTo>
                      <a:lnTo>
                        <a:pt x="30" y="610"/>
                      </a:lnTo>
                      <a:lnTo>
                        <a:pt x="34" y="559"/>
                      </a:lnTo>
                      <a:lnTo>
                        <a:pt x="0" y="332"/>
                      </a:lnTo>
                      <a:lnTo>
                        <a:pt x="370" y="13"/>
                      </a:lnTo>
                      <a:lnTo>
                        <a:pt x="361" y="46"/>
                      </a:lnTo>
                      <a:lnTo>
                        <a:pt x="376" y="0"/>
                      </a:lnTo>
                      <a:lnTo>
                        <a:pt x="380" y="27"/>
                      </a:lnTo>
                      <a:lnTo>
                        <a:pt x="400" y="58"/>
                      </a:lnTo>
                      <a:lnTo>
                        <a:pt x="440" y="39"/>
                      </a:lnTo>
                      <a:lnTo>
                        <a:pt x="445" y="66"/>
                      </a:lnTo>
                      <a:lnTo>
                        <a:pt x="484" y="46"/>
                      </a:lnTo>
                      <a:lnTo>
                        <a:pt x="494" y="66"/>
                      </a:lnTo>
                      <a:lnTo>
                        <a:pt x="514" y="39"/>
                      </a:lnTo>
                      <a:lnTo>
                        <a:pt x="524" y="58"/>
                      </a:lnTo>
                      <a:lnTo>
                        <a:pt x="539" y="27"/>
                      </a:lnTo>
                      <a:lnTo>
                        <a:pt x="558" y="13"/>
                      </a:lnTo>
                      <a:lnTo>
                        <a:pt x="568" y="27"/>
                      </a:lnTo>
                      <a:lnTo>
                        <a:pt x="583" y="13"/>
                      </a:lnTo>
                      <a:lnTo>
                        <a:pt x="598" y="39"/>
                      </a:lnTo>
                      <a:lnTo>
                        <a:pt x="617" y="39"/>
                      </a:lnTo>
                      <a:lnTo>
                        <a:pt x="628" y="13"/>
                      </a:lnTo>
                      <a:lnTo>
                        <a:pt x="651" y="33"/>
                      </a:lnTo>
                      <a:lnTo>
                        <a:pt x="662" y="52"/>
                      </a:lnTo>
                      <a:lnTo>
                        <a:pt x="707" y="39"/>
                      </a:lnTo>
                      <a:lnTo>
                        <a:pt x="731" y="27"/>
                      </a:lnTo>
                      <a:lnTo>
                        <a:pt x="750" y="27"/>
                      </a:lnTo>
                      <a:lnTo>
                        <a:pt x="791" y="46"/>
                      </a:lnTo>
                      <a:lnTo>
                        <a:pt x="776" y="66"/>
                      </a:lnTo>
                      <a:lnTo>
                        <a:pt x="776" y="97"/>
                      </a:lnTo>
                      <a:lnTo>
                        <a:pt x="761" y="110"/>
                      </a:lnTo>
                      <a:lnTo>
                        <a:pt x="771" y="118"/>
                      </a:lnTo>
                      <a:lnTo>
                        <a:pt x="791" y="124"/>
                      </a:lnTo>
                      <a:lnTo>
                        <a:pt x="791" y="143"/>
                      </a:lnTo>
                      <a:lnTo>
                        <a:pt x="791" y="174"/>
                      </a:lnTo>
                      <a:lnTo>
                        <a:pt x="776" y="195"/>
                      </a:lnTo>
                      <a:lnTo>
                        <a:pt x="776" y="162"/>
                      </a:lnTo>
                      <a:lnTo>
                        <a:pt x="756" y="136"/>
                      </a:lnTo>
                      <a:lnTo>
                        <a:pt x="707" y="136"/>
                      </a:lnTo>
                      <a:lnTo>
                        <a:pt x="711" y="168"/>
                      </a:lnTo>
                      <a:lnTo>
                        <a:pt x="736" y="168"/>
                      </a:lnTo>
                      <a:lnTo>
                        <a:pt x="756" y="174"/>
                      </a:lnTo>
                      <a:lnTo>
                        <a:pt x="795" y="195"/>
                      </a:lnTo>
                      <a:lnTo>
                        <a:pt x="815" y="195"/>
                      </a:lnTo>
                      <a:lnTo>
                        <a:pt x="845" y="174"/>
                      </a:lnTo>
                      <a:lnTo>
                        <a:pt x="840" y="207"/>
                      </a:lnTo>
                      <a:lnTo>
                        <a:pt x="870" y="234"/>
                      </a:lnTo>
                      <a:lnTo>
                        <a:pt x="840" y="259"/>
                      </a:lnTo>
                      <a:lnTo>
                        <a:pt x="849" y="286"/>
                      </a:lnTo>
                      <a:lnTo>
                        <a:pt x="864" y="312"/>
                      </a:lnTo>
                      <a:lnTo>
                        <a:pt x="894" y="345"/>
                      </a:lnTo>
                      <a:lnTo>
                        <a:pt x="929" y="357"/>
                      </a:lnTo>
                      <a:lnTo>
                        <a:pt x="935" y="365"/>
                      </a:lnTo>
                      <a:lnTo>
                        <a:pt x="969" y="384"/>
                      </a:lnTo>
                      <a:lnTo>
                        <a:pt x="988" y="415"/>
                      </a:lnTo>
                      <a:lnTo>
                        <a:pt x="998" y="429"/>
                      </a:lnTo>
                      <a:lnTo>
                        <a:pt x="984" y="435"/>
                      </a:lnTo>
                      <a:lnTo>
                        <a:pt x="969" y="409"/>
                      </a:lnTo>
                      <a:lnTo>
                        <a:pt x="935" y="384"/>
                      </a:lnTo>
                      <a:lnTo>
                        <a:pt x="920" y="409"/>
                      </a:lnTo>
                      <a:lnTo>
                        <a:pt x="885" y="423"/>
                      </a:lnTo>
                      <a:lnTo>
                        <a:pt x="885" y="403"/>
                      </a:lnTo>
                      <a:lnTo>
                        <a:pt x="845" y="435"/>
                      </a:lnTo>
                      <a:lnTo>
                        <a:pt x="855" y="415"/>
                      </a:lnTo>
                      <a:lnTo>
                        <a:pt x="845" y="397"/>
                      </a:lnTo>
                      <a:lnTo>
                        <a:pt x="810" y="397"/>
                      </a:lnTo>
                      <a:lnTo>
                        <a:pt x="780" y="390"/>
                      </a:lnTo>
                      <a:lnTo>
                        <a:pt x="746" y="370"/>
                      </a:lnTo>
                      <a:lnTo>
                        <a:pt x="746" y="397"/>
                      </a:lnTo>
                      <a:lnTo>
                        <a:pt x="750" y="409"/>
                      </a:lnTo>
                      <a:lnTo>
                        <a:pt x="780" y="415"/>
                      </a:lnTo>
                      <a:lnTo>
                        <a:pt x="806" y="423"/>
                      </a:lnTo>
                      <a:lnTo>
                        <a:pt x="836" y="435"/>
                      </a:lnTo>
                      <a:lnTo>
                        <a:pt x="845" y="454"/>
                      </a:lnTo>
                      <a:lnTo>
                        <a:pt x="815" y="454"/>
                      </a:lnTo>
                      <a:lnTo>
                        <a:pt x="786" y="448"/>
                      </a:lnTo>
                      <a:lnTo>
                        <a:pt x="786" y="473"/>
                      </a:lnTo>
                      <a:lnTo>
                        <a:pt x="806" y="481"/>
                      </a:lnTo>
                      <a:lnTo>
                        <a:pt x="840" y="473"/>
                      </a:lnTo>
                      <a:lnTo>
                        <a:pt x="864" y="467"/>
                      </a:lnTo>
                      <a:lnTo>
                        <a:pt x="879" y="448"/>
                      </a:lnTo>
                      <a:lnTo>
                        <a:pt x="899" y="525"/>
                      </a:lnTo>
                      <a:lnTo>
                        <a:pt x="929" y="539"/>
                      </a:lnTo>
                      <a:lnTo>
                        <a:pt x="948" y="559"/>
                      </a:lnTo>
                      <a:lnTo>
                        <a:pt x="963" y="552"/>
                      </a:lnTo>
                      <a:lnTo>
                        <a:pt x="973" y="539"/>
                      </a:lnTo>
                      <a:lnTo>
                        <a:pt x="993" y="567"/>
                      </a:lnTo>
                      <a:lnTo>
                        <a:pt x="1009" y="573"/>
                      </a:lnTo>
                      <a:lnTo>
                        <a:pt x="840" y="592"/>
                      </a:lnTo>
                      <a:lnTo>
                        <a:pt x="602" y="552"/>
                      </a:lnTo>
                      <a:lnTo>
                        <a:pt x="346" y="579"/>
                      </a:lnTo>
                      <a:lnTo>
                        <a:pt x="316" y="734"/>
                      </a:lnTo>
                      <a:lnTo>
                        <a:pt x="376" y="878"/>
                      </a:lnTo>
                      <a:lnTo>
                        <a:pt x="385" y="845"/>
                      </a:lnTo>
                      <a:lnTo>
                        <a:pt x="406" y="864"/>
                      </a:lnTo>
                      <a:lnTo>
                        <a:pt x="391" y="922"/>
                      </a:lnTo>
                      <a:lnTo>
                        <a:pt x="410" y="949"/>
                      </a:lnTo>
                      <a:lnTo>
                        <a:pt x="430" y="891"/>
                      </a:lnTo>
                      <a:lnTo>
                        <a:pt x="445" y="949"/>
                      </a:lnTo>
                      <a:lnTo>
                        <a:pt x="435" y="1021"/>
                      </a:lnTo>
                      <a:lnTo>
                        <a:pt x="415" y="1052"/>
                      </a:lnTo>
                      <a:lnTo>
                        <a:pt x="380" y="1059"/>
                      </a:lnTo>
                      <a:lnTo>
                        <a:pt x="341" y="1027"/>
                      </a:lnTo>
                      <a:lnTo>
                        <a:pt x="356" y="1001"/>
                      </a:lnTo>
                      <a:lnTo>
                        <a:pt x="365" y="1001"/>
                      </a:lnTo>
                      <a:lnTo>
                        <a:pt x="376" y="955"/>
                      </a:lnTo>
                      <a:lnTo>
                        <a:pt x="326" y="949"/>
                      </a:lnTo>
                      <a:lnTo>
                        <a:pt x="316" y="994"/>
                      </a:lnTo>
                      <a:lnTo>
                        <a:pt x="326" y="1027"/>
                      </a:lnTo>
                      <a:lnTo>
                        <a:pt x="346" y="1040"/>
                      </a:lnTo>
                      <a:lnTo>
                        <a:pt x="341" y="1065"/>
                      </a:lnTo>
                      <a:lnTo>
                        <a:pt x="336" y="1085"/>
                      </a:lnTo>
                      <a:lnTo>
                        <a:pt x="331" y="1098"/>
                      </a:lnTo>
                      <a:lnTo>
                        <a:pt x="316" y="1085"/>
                      </a:lnTo>
                      <a:lnTo>
                        <a:pt x="307" y="1144"/>
                      </a:lnTo>
                      <a:lnTo>
                        <a:pt x="301" y="1163"/>
                      </a:lnTo>
                      <a:lnTo>
                        <a:pt x="296" y="1177"/>
                      </a:lnTo>
                      <a:lnTo>
                        <a:pt x="301" y="1202"/>
                      </a:lnTo>
                      <a:lnTo>
                        <a:pt x="316" y="1209"/>
                      </a:lnTo>
                      <a:lnTo>
                        <a:pt x="307" y="1235"/>
                      </a:lnTo>
                      <a:lnTo>
                        <a:pt x="286" y="1248"/>
                      </a:lnTo>
                      <a:lnTo>
                        <a:pt x="281" y="1273"/>
                      </a:lnTo>
                      <a:lnTo>
                        <a:pt x="292" y="1314"/>
                      </a:lnTo>
                      <a:lnTo>
                        <a:pt x="307" y="1339"/>
                      </a:lnTo>
                      <a:lnTo>
                        <a:pt x="326" y="1357"/>
                      </a:lnTo>
                      <a:lnTo>
                        <a:pt x="346" y="1351"/>
                      </a:lnTo>
                      <a:lnTo>
                        <a:pt x="406" y="1404"/>
                      </a:lnTo>
                      <a:lnTo>
                        <a:pt x="425" y="1429"/>
                      </a:lnTo>
                      <a:lnTo>
                        <a:pt x="533" y="1508"/>
                      </a:lnTo>
                      <a:lnTo>
                        <a:pt x="602" y="1495"/>
                      </a:lnTo>
                      <a:lnTo>
                        <a:pt x="657" y="1547"/>
                      </a:lnTo>
                      <a:lnTo>
                        <a:pt x="593" y="1644"/>
                      </a:lnTo>
                      <a:lnTo>
                        <a:pt x="543" y="1774"/>
                      </a:lnTo>
                      <a:lnTo>
                        <a:pt x="583" y="1774"/>
                      </a:lnTo>
                      <a:lnTo>
                        <a:pt x="613" y="1767"/>
                      </a:lnTo>
                      <a:lnTo>
                        <a:pt x="617" y="1650"/>
                      </a:lnTo>
                      <a:lnTo>
                        <a:pt x="617" y="1703"/>
                      </a:lnTo>
                      <a:lnTo>
                        <a:pt x="623" y="1722"/>
                      </a:lnTo>
                      <a:lnTo>
                        <a:pt x="628" y="1748"/>
                      </a:lnTo>
                      <a:lnTo>
                        <a:pt x="617" y="1767"/>
                      </a:lnTo>
                      <a:lnTo>
                        <a:pt x="623" y="1788"/>
                      </a:lnTo>
                      <a:lnTo>
                        <a:pt x="642" y="1755"/>
                      </a:lnTo>
                      <a:lnTo>
                        <a:pt x="666" y="1755"/>
                      </a:lnTo>
                      <a:lnTo>
                        <a:pt x="651" y="1578"/>
                      </a:lnTo>
                      <a:lnTo>
                        <a:pt x="666" y="1547"/>
                      </a:lnTo>
                      <a:lnTo>
                        <a:pt x="651" y="1605"/>
                      </a:lnTo>
                      <a:lnTo>
                        <a:pt x="666" y="1617"/>
                      </a:lnTo>
                      <a:lnTo>
                        <a:pt x="651" y="1670"/>
                      </a:lnTo>
                      <a:lnTo>
                        <a:pt x="662" y="1722"/>
                      </a:lnTo>
                      <a:lnTo>
                        <a:pt x="682" y="1767"/>
                      </a:lnTo>
                      <a:lnTo>
                        <a:pt x="638" y="1794"/>
                      </a:lnTo>
                      <a:lnTo>
                        <a:pt x="602" y="1813"/>
                      </a:lnTo>
                      <a:lnTo>
                        <a:pt x="647" y="1852"/>
                      </a:lnTo>
                      <a:lnTo>
                        <a:pt x="617" y="1858"/>
                      </a:lnTo>
                      <a:lnTo>
                        <a:pt x="593" y="1844"/>
                      </a:lnTo>
                      <a:lnTo>
                        <a:pt x="539" y="1833"/>
                      </a:lnTo>
                      <a:lnTo>
                        <a:pt x="533" y="1891"/>
                      </a:lnTo>
                      <a:lnTo>
                        <a:pt x="539" y="1904"/>
                      </a:lnTo>
                      <a:lnTo>
                        <a:pt x="514" y="1943"/>
                      </a:lnTo>
                      <a:lnTo>
                        <a:pt x="494" y="1983"/>
                      </a:lnTo>
                      <a:lnTo>
                        <a:pt x="494" y="2029"/>
                      </a:lnTo>
                      <a:lnTo>
                        <a:pt x="613" y="2008"/>
                      </a:lnTo>
                      <a:lnTo>
                        <a:pt x="608" y="2029"/>
                      </a:lnTo>
                      <a:lnTo>
                        <a:pt x="588" y="2047"/>
                      </a:lnTo>
                      <a:lnTo>
                        <a:pt x="484" y="2060"/>
                      </a:lnTo>
                      <a:lnTo>
                        <a:pt x="415" y="2170"/>
                      </a:lnTo>
                      <a:lnTo>
                        <a:pt x="356" y="2268"/>
                      </a:lnTo>
                      <a:lnTo>
                        <a:pt x="341" y="2287"/>
                      </a:lnTo>
                      <a:lnTo>
                        <a:pt x="341" y="2359"/>
                      </a:lnTo>
                      <a:lnTo>
                        <a:pt x="370" y="2353"/>
                      </a:lnTo>
                      <a:lnTo>
                        <a:pt x="406" y="2503"/>
                      </a:lnTo>
                      <a:lnTo>
                        <a:pt x="217" y="2450"/>
                      </a:lnTo>
                    </a:path>
                  </a:pathLst>
                </a:custGeom>
                <a:solidFill>
                  <a:schemeClr val="bg2"/>
                </a:solidFill>
                <a:ln w="9525" cap="rnd">
                  <a:noFill/>
                  <a:round/>
                  <a:headEnd/>
                  <a:tailEnd/>
                </a:ln>
                <a:effectLst/>
              </p:spPr>
              <p:txBody>
                <a:bodyPr/>
                <a:lstStyle/>
                <a:p>
                  <a:endParaRPr lang="de-CH"/>
                </a:p>
              </p:txBody>
            </p:sp>
            <p:sp>
              <p:nvSpPr>
                <p:cNvPr id="2054" name="Freeform 6"/>
                <p:cNvSpPr>
                  <a:spLocks/>
                </p:cNvSpPr>
                <p:nvPr/>
              </p:nvSpPr>
              <p:spPr bwMode="ltGray">
                <a:xfrm>
                  <a:off x="4574" y="1061"/>
                  <a:ext cx="1197" cy="1121"/>
                </a:xfrm>
                <a:custGeom>
                  <a:avLst/>
                  <a:gdLst/>
                  <a:ahLst/>
                  <a:cxnLst>
                    <a:cxn ang="0">
                      <a:pos x="465" y="926"/>
                    </a:cxn>
                    <a:cxn ang="0">
                      <a:pos x="420" y="816"/>
                    </a:cxn>
                    <a:cxn ang="0">
                      <a:pos x="287" y="647"/>
                    </a:cxn>
                    <a:cxn ang="0">
                      <a:pos x="296" y="738"/>
                    </a:cxn>
                    <a:cxn ang="0">
                      <a:pos x="326" y="861"/>
                    </a:cxn>
                    <a:cxn ang="0">
                      <a:pos x="277" y="797"/>
                    </a:cxn>
                    <a:cxn ang="0">
                      <a:pos x="217" y="797"/>
                    </a:cxn>
                    <a:cxn ang="0">
                      <a:pos x="217" y="744"/>
                    </a:cxn>
                    <a:cxn ang="0">
                      <a:pos x="202" y="699"/>
                    </a:cxn>
                    <a:cxn ang="0">
                      <a:pos x="109" y="771"/>
                    </a:cxn>
                    <a:cxn ang="0">
                      <a:pos x="69" y="674"/>
                    </a:cxn>
                    <a:cxn ang="0">
                      <a:pos x="159" y="674"/>
                    </a:cxn>
                    <a:cxn ang="0">
                      <a:pos x="202" y="641"/>
                    </a:cxn>
                    <a:cxn ang="0">
                      <a:pos x="247" y="595"/>
                    </a:cxn>
                    <a:cxn ang="0">
                      <a:pos x="223" y="512"/>
                    </a:cxn>
                    <a:cxn ang="0">
                      <a:pos x="202" y="460"/>
                    </a:cxn>
                    <a:cxn ang="0">
                      <a:pos x="118" y="396"/>
                    </a:cxn>
                    <a:cxn ang="0">
                      <a:pos x="307" y="13"/>
                    </a:cxn>
                    <a:cxn ang="0">
                      <a:pos x="842" y="156"/>
                    </a:cxn>
                    <a:cxn ang="0">
                      <a:pos x="881" y="168"/>
                    </a:cxn>
                    <a:cxn ang="0">
                      <a:pos x="976" y="162"/>
                    </a:cxn>
                    <a:cxn ang="0">
                      <a:pos x="985" y="220"/>
                    </a:cxn>
                    <a:cxn ang="0">
                      <a:pos x="1070" y="272"/>
                    </a:cxn>
                    <a:cxn ang="0">
                      <a:pos x="1109" y="305"/>
                    </a:cxn>
                    <a:cxn ang="0">
                      <a:pos x="1040" y="285"/>
                    </a:cxn>
                    <a:cxn ang="0">
                      <a:pos x="1005" y="337"/>
                    </a:cxn>
                    <a:cxn ang="0">
                      <a:pos x="926" y="285"/>
                    </a:cxn>
                    <a:cxn ang="0">
                      <a:pos x="1040" y="375"/>
                    </a:cxn>
                    <a:cxn ang="0">
                      <a:pos x="1196" y="460"/>
                    </a:cxn>
                    <a:cxn ang="0">
                      <a:pos x="1094" y="454"/>
                    </a:cxn>
                    <a:cxn ang="0">
                      <a:pos x="1196" y="500"/>
                    </a:cxn>
                    <a:cxn ang="0">
                      <a:pos x="1196" y="637"/>
                    </a:cxn>
                    <a:cxn ang="0">
                      <a:pos x="1134" y="724"/>
                    </a:cxn>
                    <a:cxn ang="0">
                      <a:pos x="1173" y="816"/>
                    </a:cxn>
                    <a:cxn ang="0">
                      <a:pos x="1104" y="764"/>
                    </a:cxn>
                    <a:cxn ang="0">
                      <a:pos x="1074" y="666"/>
                    </a:cxn>
                    <a:cxn ang="0">
                      <a:pos x="965" y="692"/>
                    </a:cxn>
                    <a:cxn ang="0">
                      <a:pos x="931" y="816"/>
                    </a:cxn>
                    <a:cxn ang="0">
                      <a:pos x="881" y="705"/>
                    </a:cxn>
                    <a:cxn ang="0">
                      <a:pos x="832" y="791"/>
                    </a:cxn>
                    <a:cxn ang="0">
                      <a:pos x="822" y="783"/>
                    </a:cxn>
                    <a:cxn ang="0">
                      <a:pos x="768" y="849"/>
                    </a:cxn>
                    <a:cxn ang="0">
                      <a:pos x="634" y="771"/>
                    </a:cxn>
                    <a:cxn ang="0">
                      <a:pos x="624" y="822"/>
                    </a:cxn>
                    <a:cxn ang="0">
                      <a:pos x="728" y="893"/>
                    </a:cxn>
                    <a:cxn ang="0">
                      <a:pos x="649" y="918"/>
                    </a:cxn>
                    <a:cxn ang="0">
                      <a:pos x="866" y="959"/>
                    </a:cxn>
                    <a:cxn ang="0">
                      <a:pos x="733" y="959"/>
                    </a:cxn>
                    <a:cxn ang="0">
                      <a:pos x="733" y="997"/>
                    </a:cxn>
                    <a:cxn ang="0">
                      <a:pos x="782" y="1003"/>
                    </a:cxn>
                    <a:cxn ang="0">
                      <a:pos x="668" y="1003"/>
                    </a:cxn>
                    <a:cxn ang="0">
                      <a:pos x="624" y="1055"/>
                    </a:cxn>
                    <a:cxn ang="0">
                      <a:pos x="410" y="1049"/>
                    </a:cxn>
                    <a:cxn ang="0">
                      <a:pos x="615" y="1074"/>
                    </a:cxn>
                    <a:cxn ang="0">
                      <a:pos x="376" y="1094"/>
                    </a:cxn>
                  </a:cxnLst>
                  <a:rect l="0" t="0" r="r" b="b"/>
                  <a:pathLst>
                    <a:path w="1197" h="1121">
                      <a:moveTo>
                        <a:pt x="336" y="1036"/>
                      </a:moveTo>
                      <a:lnTo>
                        <a:pt x="376" y="1003"/>
                      </a:lnTo>
                      <a:lnTo>
                        <a:pt x="430" y="926"/>
                      </a:lnTo>
                      <a:lnTo>
                        <a:pt x="465" y="926"/>
                      </a:lnTo>
                      <a:lnTo>
                        <a:pt x="474" y="893"/>
                      </a:lnTo>
                      <a:lnTo>
                        <a:pt x="445" y="875"/>
                      </a:lnTo>
                      <a:lnTo>
                        <a:pt x="445" y="829"/>
                      </a:lnTo>
                      <a:lnTo>
                        <a:pt x="420" y="816"/>
                      </a:lnTo>
                      <a:lnTo>
                        <a:pt x="346" y="724"/>
                      </a:lnTo>
                      <a:lnTo>
                        <a:pt x="356" y="705"/>
                      </a:lnTo>
                      <a:lnTo>
                        <a:pt x="307" y="641"/>
                      </a:lnTo>
                      <a:lnTo>
                        <a:pt x="287" y="647"/>
                      </a:lnTo>
                      <a:lnTo>
                        <a:pt x="277" y="680"/>
                      </a:lnTo>
                      <a:lnTo>
                        <a:pt x="287" y="699"/>
                      </a:lnTo>
                      <a:lnTo>
                        <a:pt x="296" y="705"/>
                      </a:lnTo>
                      <a:lnTo>
                        <a:pt x="296" y="738"/>
                      </a:lnTo>
                      <a:lnTo>
                        <a:pt x="287" y="732"/>
                      </a:lnTo>
                      <a:lnTo>
                        <a:pt x="311" y="797"/>
                      </a:lnTo>
                      <a:lnTo>
                        <a:pt x="336" y="829"/>
                      </a:lnTo>
                      <a:lnTo>
                        <a:pt x="326" y="861"/>
                      </a:lnTo>
                      <a:lnTo>
                        <a:pt x="316" y="816"/>
                      </a:lnTo>
                      <a:lnTo>
                        <a:pt x="296" y="835"/>
                      </a:lnTo>
                      <a:lnTo>
                        <a:pt x="292" y="804"/>
                      </a:lnTo>
                      <a:lnTo>
                        <a:pt x="277" y="797"/>
                      </a:lnTo>
                      <a:lnTo>
                        <a:pt x="267" y="816"/>
                      </a:lnTo>
                      <a:lnTo>
                        <a:pt x="257" y="797"/>
                      </a:lnTo>
                      <a:lnTo>
                        <a:pt x="257" y="777"/>
                      </a:lnTo>
                      <a:lnTo>
                        <a:pt x="217" y="797"/>
                      </a:lnTo>
                      <a:lnTo>
                        <a:pt x="202" y="783"/>
                      </a:lnTo>
                      <a:lnTo>
                        <a:pt x="242" y="764"/>
                      </a:lnTo>
                      <a:lnTo>
                        <a:pt x="247" y="744"/>
                      </a:lnTo>
                      <a:lnTo>
                        <a:pt x="217" y="744"/>
                      </a:lnTo>
                      <a:lnTo>
                        <a:pt x="208" y="771"/>
                      </a:lnTo>
                      <a:lnTo>
                        <a:pt x="174" y="744"/>
                      </a:lnTo>
                      <a:lnTo>
                        <a:pt x="212" y="718"/>
                      </a:lnTo>
                      <a:lnTo>
                        <a:pt x="202" y="699"/>
                      </a:lnTo>
                      <a:lnTo>
                        <a:pt x="174" y="711"/>
                      </a:lnTo>
                      <a:lnTo>
                        <a:pt x="159" y="732"/>
                      </a:lnTo>
                      <a:lnTo>
                        <a:pt x="159" y="744"/>
                      </a:lnTo>
                      <a:lnTo>
                        <a:pt x="109" y="771"/>
                      </a:lnTo>
                      <a:lnTo>
                        <a:pt x="109" y="738"/>
                      </a:lnTo>
                      <a:lnTo>
                        <a:pt x="69" y="758"/>
                      </a:lnTo>
                      <a:lnTo>
                        <a:pt x="75" y="711"/>
                      </a:lnTo>
                      <a:lnTo>
                        <a:pt x="69" y="674"/>
                      </a:lnTo>
                      <a:lnTo>
                        <a:pt x="88" y="680"/>
                      </a:lnTo>
                      <a:lnTo>
                        <a:pt x="94" y="699"/>
                      </a:lnTo>
                      <a:lnTo>
                        <a:pt x="118" y="686"/>
                      </a:lnTo>
                      <a:lnTo>
                        <a:pt x="159" y="674"/>
                      </a:lnTo>
                      <a:lnTo>
                        <a:pt x="174" y="680"/>
                      </a:lnTo>
                      <a:lnTo>
                        <a:pt x="178" y="635"/>
                      </a:lnTo>
                      <a:lnTo>
                        <a:pt x="193" y="666"/>
                      </a:lnTo>
                      <a:lnTo>
                        <a:pt x="202" y="641"/>
                      </a:lnTo>
                      <a:lnTo>
                        <a:pt x="217" y="622"/>
                      </a:lnTo>
                      <a:lnTo>
                        <a:pt x="242" y="635"/>
                      </a:lnTo>
                      <a:lnTo>
                        <a:pt x="252" y="609"/>
                      </a:lnTo>
                      <a:lnTo>
                        <a:pt x="247" y="595"/>
                      </a:lnTo>
                      <a:lnTo>
                        <a:pt x="202" y="589"/>
                      </a:lnTo>
                      <a:lnTo>
                        <a:pt x="153" y="576"/>
                      </a:lnTo>
                      <a:lnTo>
                        <a:pt x="193" y="524"/>
                      </a:lnTo>
                      <a:lnTo>
                        <a:pt x="223" y="512"/>
                      </a:lnTo>
                      <a:lnTo>
                        <a:pt x="223" y="485"/>
                      </a:lnTo>
                      <a:lnTo>
                        <a:pt x="227" y="499"/>
                      </a:lnTo>
                      <a:lnTo>
                        <a:pt x="193" y="479"/>
                      </a:lnTo>
                      <a:lnTo>
                        <a:pt x="202" y="460"/>
                      </a:lnTo>
                      <a:lnTo>
                        <a:pt x="242" y="447"/>
                      </a:lnTo>
                      <a:lnTo>
                        <a:pt x="242" y="427"/>
                      </a:lnTo>
                      <a:lnTo>
                        <a:pt x="183" y="427"/>
                      </a:lnTo>
                      <a:lnTo>
                        <a:pt x="118" y="396"/>
                      </a:lnTo>
                      <a:lnTo>
                        <a:pt x="30" y="337"/>
                      </a:lnTo>
                      <a:lnTo>
                        <a:pt x="0" y="162"/>
                      </a:lnTo>
                      <a:lnTo>
                        <a:pt x="118" y="0"/>
                      </a:lnTo>
                      <a:lnTo>
                        <a:pt x="307" y="13"/>
                      </a:lnTo>
                      <a:lnTo>
                        <a:pt x="619" y="156"/>
                      </a:lnTo>
                      <a:lnTo>
                        <a:pt x="653" y="110"/>
                      </a:lnTo>
                      <a:lnTo>
                        <a:pt x="772" y="162"/>
                      </a:lnTo>
                      <a:lnTo>
                        <a:pt x="842" y="156"/>
                      </a:lnTo>
                      <a:lnTo>
                        <a:pt x="836" y="104"/>
                      </a:lnTo>
                      <a:lnTo>
                        <a:pt x="866" y="137"/>
                      </a:lnTo>
                      <a:lnTo>
                        <a:pt x="911" y="137"/>
                      </a:lnTo>
                      <a:lnTo>
                        <a:pt x="881" y="168"/>
                      </a:lnTo>
                      <a:lnTo>
                        <a:pt x="891" y="187"/>
                      </a:lnTo>
                      <a:lnTo>
                        <a:pt x="901" y="168"/>
                      </a:lnTo>
                      <a:lnTo>
                        <a:pt x="920" y="174"/>
                      </a:lnTo>
                      <a:lnTo>
                        <a:pt x="976" y="162"/>
                      </a:lnTo>
                      <a:lnTo>
                        <a:pt x="1000" y="201"/>
                      </a:lnTo>
                      <a:lnTo>
                        <a:pt x="971" y="201"/>
                      </a:lnTo>
                      <a:lnTo>
                        <a:pt x="950" y="220"/>
                      </a:lnTo>
                      <a:lnTo>
                        <a:pt x="985" y="220"/>
                      </a:lnTo>
                      <a:lnTo>
                        <a:pt x="1010" y="220"/>
                      </a:lnTo>
                      <a:lnTo>
                        <a:pt x="1025" y="201"/>
                      </a:lnTo>
                      <a:lnTo>
                        <a:pt x="1055" y="239"/>
                      </a:lnTo>
                      <a:lnTo>
                        <a:pt x="1070" y="272"/>
                      </a:lnTo>
                      <a:lnTo>
                        <a:pt x="1098" y="220"/>
                      </a:lnTo>
                      <a:lnTo>
                        <a:pt x="1098" y="253"/>
                      </a:lnTo>
                      <a:lnTo>
                        <a:pt x="1148" y="266"/>
                      </a:lnTo>
                      <a:lnTo>
                        <a:pt x="1109" y="305"/>
                      </a:lnTo>
                      <a:lnTo>
                        <a:pt x="1079" y="310"/>
                      </a:lnTo>
                      <a:lnTo>
                        <a:pt x="1059" y="343"/>
                      </a:lnTo>
                      <a:lnTo>
                        <a:pt x="1015" y="337"/>
                      </a:lnTo>
                      <a:lnTo>
                        <a:pt x="1040" y="285"/>
                      </a:lnTo>
                      <a:lnTo>
                        <a:pt x="1020" y="253"/>
                      </a:lnTo>
                      <a:lnTo>
                        <a:pt x="1005" y="278"/>
                      </a:lnTo>
                      <a:lnTo>
                        <a:pt x="1020" y="310"/>
                      </a:lnTo>
                      <a:lnTo>
                        <a:pt x="1005" y="337"/>
                      </a:lnTo>
                      <a:lnTo>
                        <a:pt x="1000" y="310"/>
                      </a:lnTo>
                      <a:lnTo>
                        <a:pt x="976" y="291"/>
                      </a:lnTo>
                      <a:lnTo>
                        <a:pt x="941" y="272"/>
                      </a:lnTo>
                      <a:lnTo>
                        <a:pt x="926" y="285"/>
                      </a:lnTo>
                      <a:lnTo>
                        <a:pt x="950" y="305"/>
                      </a:lnTo>
                      <a:lnTo>
                        <a:pt x="980" y="324"/>
                      </a:lnTo>
                      <a:lnTo>
                        <a:pt x="995" y="362"/>
                      </a:lnTo>
                      <a:lnTo>
                        <a:pt x="1040" y="375"/>
                      </a:lnTo>
                      <a:lnTo>
                        <a:pt x="1098" y="343"/>
                      </a:lnTo>
                      <a:lnTo>
                        <a:pt x="1109" y="375"/>
                      </a:lnTo>
                      <a:lnTo>
                        <a:pt x="1196" y="386"/>
                      </a:lnTo>
                      <a:lnTo>
                        <a:pt x="1196" y="460"/>
                      </a:lnTo>
                      <a:lnTo>
                        <a:pt x="1119" y="441"/>
                      </a:lnTo>
                      <a:lnTo>
                        <a:pt x="1084" y="421"/>
                      </a:lnTo>
                      <a:lnTo>
                        <a:pt x="1074" y="460"/>
                      </a:lnTo>
                      <a:lnTo>
                        <a:pt x="1094" y="454"/>
                      </a:lnTo>
                      <a:lnTo>
                        <a:pt x="1104" y="466"/>
                      </a:lnTo>
                      <a:lnTo>
                        <a:pt x="1098" y="493"/>
                      </a:lnTo>
                      <a:lnTo>
                        <a:pt x="1163" y="499"/>
                      </a:lnTo>
                      <a:lnTo>
                        <a:pt x="1196" y="500"/>
                      </a:lnTo>
                      <a:lnTo>
                        <a:pt x="1196" y="607"/>
                      </a:lnTo>
                      <a:lnTo>
                        <a:pt x="1169" y="603"/>
                      </a:lnTo>
                      <a:lnTo>
                        <a:pt x="1163" y="614"/>
                      </a:lnTo>
                      <a:lnTo>
                        <a:pt x="1196" y="637"/>
                      </a:lnTo>
                      <a:lnTo>
                        <a:pt x="1196" y="741"/>
                      </a:lnTo>
                      <a:lnTo>
                        <a:pt x="1154" y="744"/>
                      </a:lnTo>
                      <a:lnTo>
                        <a:pt x="1143" y="705"/>
                      </a:lnTo>
                      <a:lnTo>
                        <a:pt x="1134" y="724"/>
                      </a:lnTo>
                      <a:lnTo>
                        <a:pt x="1154" y="751"/>
                      </a:lnTo>
                      <a:lnTo>
                        <a:pt x="1193" y="777"/>
                      </a:lnTo>
                      <a:lnTo>
                        <a:pt x="1178" y="791"/>
                      </a:lnTo>
                      <a:lnTo>
                        <a:pt x="1173" y="816"/>
                      </a:lnTo>
                      <a:lnTo>
                        <a:pt x="1169" y="829"/>
                      </a:lnTo>
                      <a:lnTo>
                        <a:pt x="1109" y="797"/>
                      </a:lnTo>
                      <a:lnTo>
                        <a:pt x="1055" y="738"/>
                      </a:lnTo>
                      <a:lnTo>
                        <a:pt x="1104" y="764"/>
                      </a:lnTo>
                      <a:lnTo>
                        <a:pt x="1128" y="724"/>
                      </a:lnTo>
                      <a:lnTo>
                        <a:pt x="1070" y="711"/>
                      </a:lnTo>
                      <a:lnTo>
                        <a:pt x="1109" y="699"/>
                      </a:lnTo>
                      <a:lnTo>
                        <a:pt x="1074" y="666"/>
                      </a:lnTo>
                      <a:lnTo>
                        <a:pt x="1034" y="738"/>
                      </a:lnTo>
                      <a:lnTo>
                        <a:pt x="1025" y="699"/>
                      </a:lnTo>
                      <a:lnTo>
                        <a:pt x="1005" y="732"/>
                      </a:lnTo>
                      <a:lnTo>
                        <a:pt x="965" y="692"/>
                      </a:lnTo>
                      <a:lnTo>
                        <a:pt x="985" y="764"/>
                      </a:lnTo>
                      <a:lnTo>
                        <a:pt x="980" y="797"/>
                      </a:lnTo>
                      <a:lnTo>
                        <a:pt x="1049" y="810"/>
                      </a:lnTo>
                      <a:lnTo>
                        <a:pt x="931" y="816"/>
                      </a:lnTo>
                      <a:lnTo>
                        <a:pt x="985" y="810"/>
                      </a:lnTo>
                      <a:lnTo>
                        <a:pt x="961" y="744"/>
                      </a:lnTo>
                      <a:lnTo>
                        <a:pt x="901" y="732"/>
                      </a:lnTo>
                      <a:lnTo>
                        <a:pt x="881" y="705"/>
                      </a:lnTo>
                      <a:lnTo>
                        <a:pt x="866" y="764"/>
                      </a:lnTo>
                      <a:lnTo>
                        <a:pt x="920" y="777"/>
                      </a:lnTo>
                      <a:lnTo>
                        <a:pt x="876" y="783"/>
                      </a:lnTo>
                      <a:lnTo>
                        <a:pt x="832" y="791"/>
                      </a:lnTo>
                      <a:lnTo>
                        <a:pt x="857" y="758"/>
                      </a:lnTo>
                      <a:lnTo>
                        <a:pt x="842" y="705"/>
                      </a:lnTo>
                      <a:lnTo>
                        <a:pt x="813" y="732"/>
                      </a:lnTo>
                      <a:lnTo>
                        <a:pt x="822" y="783"/>
                      </a:lnTo>
                      <a:lnTo>
                        <a:pt x="778" y="804"/>
                      </a:lnTo>
                      <a:lnTo>
                        <a:pt x="891" y="835"/>
                      </a:lnTo>
                      <a:lnTo>
                        <a:pt x="782" y="829"/>
                      </a:lnTo>
                      <a:lnTo>
                        <a:pt x="768" y="849"/>
                      </a:lnTo>
                      <a:lnTo>
                        <a:pt x="738" y="822"/>
                      </a:lnTo>
                      <a:lnTo>
                        <a:pt x="718" y="849"/>
                      </a:lnTo>
                      <a:lnTo>
                        <a:pt x="664" y="758"/>
                      </a:lnTo>
                      <a:lnTo>
                        <a:pt x="634" y="771"/>
                      </a:lnTo>
                      <a:lnTo>
                        <a:pt x="615" y="861"/>
                      </a:lnTo>
                      <a:lnTo>
                        <a:pt x="698" y="804"/>
                      </a:lnTo>
                      <a:lnTo>
                        <a:pt x="673" y="835"/>
                      </a:lnTo>
                      <a:lnTo>
                        <a:pt x="624" y="822"/>
                      </a:lnTo>
                      <a:lnTo>
                        <a:pt x="619" y="861"/>
                      </a:lnTo>
                      <a:lnTo>
                        <a:pt x="624" y="893"/>
                      </a:lnTo>
                      <a:lnTo>
                        <a:pt x="664" y="822"/>
                      </a:lnTo>
                      <a:lnTo>
                        <a:pt x="728" y="893"/>
                      </a:lnTo>
                      <a:lnTo>
                        <a:pt x="793" y="855"/>
                      </a:lnTo>
                      <a:lnTo>
                        <a:pt x="757" y="901"/>
                      </a:lnTo>
                      <a:lnTo>
                        <a:pt x="698" y="913"/>
                      </a:lnTo>
                      <a:lnTo>
                        <a:pt x="649" y="918"/>
                      </a:lnTo>
                      <a:lnTo>
                        <a:pt x="604" y="1003"/>
                      </a:lnTo>
                      <a:lnTo>
                        <a:pt x="748" y="918"/>
                      </a:lnTo>
                      <a:lnTo>
                        <a:pt x="748" y="951"/>
                      </a:lnTo>
                      <a:lnTo>
                        <a:pt x="866" y="959"/>
                      </a:lnTo>
                      <a:lnTo>
                        <a:pt x="901" y="932"/>
                      </a:lnTo>
                      <a:lnTo>
                        <a:pt x="935" y="959"/>
                      </a:lnTo>
                      <a:lnTo>
                        <a:pt x="871" y="959"/>
                      </a:lnTo>
                      <a:lnTo>
                        <a:pt x="733" y="959"/>
                      </a:lnTo>
                      <a:lnTo>
                        <a:pt x="673" y="945"/>
                      </a:lnTo>
                      <a:lnTo>
                        <a:pt x="619" y="959"/>
                      </a:lnTo>
                      <a:lnTo>
                        <a:pt x="615" y="997"/>
                      </a:lnTo>
                      <a:lnTo>
                        <a:pt x="733" y="997"/>
                      </a:lnTo>
                      <a:lnTo>
                        <a:pt x="738" y="1009"/>
                      </a:lnTo>
                      <a:lnTo>
                        <a:pt x="757" y="990"/>
                      </a:lnTo>
                      <a:lnTo>
                        <a:pt x="806" y="997"/>
                      </a:lnTo>
                      <a:lnTo>
                        <a:pt x="782" y="1003"/>
                      </a:lnTo>
                      <a:lnTo>
                        <a:pt x="832" y="1042"/>
                      </a:lnTo>
                      <a:lnTo>
                        <a:pt x="768" y="1003"/>
                      </a:lnTo>
                      <a:lnTo>
                        <a:pt x="738" y="1009"/>
                      </a:lnTo>
                      <a:lnTo>
                        <a:pt x="668" y="1003"/>
                      </a:lnTo>
                      <a:lnTo>
                        <a:pt x="604" y="1009"/>
                      </a:lnTo>
                      <a:lnTo>
                        <a:pt x="649" y="1022"/>
                      </a:lnTo>
                      <a:lnTo>
                        <a:pt x="643" y="1055"/>
                      </a:lnTo>
                      <a:lnTo>
                        <a:pt x="624" y="1055"/>
                      </a:lnTo>
                      <a:lnTo>
                        <a:pt x="630" y="1036"/>
                      </a:lnTo>
                      <a:lnTo>
                        <a:pt x="579" y="1030"/>
                      </a:lnTo>
                      <a:lnTo>
                        <a:pt x="479" y="1003"/>
                      </a:lnTo>
                      <a:lnTo>
                        <a:pt x="410" y="1049"/>
                      </a:lnTo>
                      <a:lnTo>
                        <a:pt x="410" y="1068"/>
                      </a:lnTo>
                      <a:lnTo>
                        <a:pt x="539" y="1074"/>
                      </a:lnTo>
                      <a:lnTo>
                        <a:pt x="584" y="1061"/>
                      </a:lnTo>
                      <a:lnTo>
                        <a:pt x="615" y="1074"/>
                      </a:lnTo>
                      <a:lnTo>
                        <a:pt x="588" y="1080"/>
                      </a:lnTo>
                      <a:lnTo>
                        <a:pt x="534" y="1094"/>
                      </a:lnTo>
                      <a:lnTo>
                        <a:pt x="474" y="1080"/>
                      </a:lnTo>
                      <a:lnTo>
                        <a:pt x="376" y="1094"/>
                      </a:lnTo>
                      <a:lnTo>
                        <a:pt x="376" y="1120"/>
                      </a:lnTo>
                      <a:lnTo>
                        <a:pt x="336" y="1036"/>
                      </a:lnTo>
                    </a:path>
                  </a:pathLst>
                </a:custGeom>
                <a:solidFill>
                  <a:schemeClr val="bg2"/>
                </a:solidFill>
                <a:ln w="9525" cap="rnd">
                  <a:noFill/>
                  <a:round/>
                  <a:headEnd/>
                  <a:tailEnd/>
                </a:ln>
                <a:effectLst/>
              </p:spPr>
              <p:txBody>
                <a:bodyPr/>
                <a:lstStyle/>
                <a:p>
                  <a:endParaRPr lang="de-CH"/>
                </a:p>
              </p:txBody>
            </p:sp>
            <p:sp>
              <p:nvSpPr>
                <p:cNvPr id="2055" name="Freeform 7"/>
                <p:cNvSpPr>
                  <a:spLocks/>
                </p:cNvSpPr>
                <p:nvPr/>
              </p:nvSpPr>
              <p:spPr bwMode="ltGray">
                <a:xfrm>
                  <a:off x="4759" y="1864"/>
                  <a:ext cx="357" cy="795"/>
                </a:xfrm>
                <a:custGeom>
                  <a:avLst/>
                  <a:gdLst/>
                  <a:ahLst/>
                  <a:cxnLst>
                    <a:cxn ang="0">
                      <a:pos x="232" y="728"/>
                    </a:cxn>
                    <a:cxn ang="0">
                      <a:pos x="160" y="787"/>
                    </a:cxn>
                    <a:cxn ang="0">
                      <a:pos x="356" y="605"/>
                    </a:cxn>
                    <a:cxn ang="0">
                      <a:pos x="340" y="605"/>
                    </a:cxn>
                    <a:cxn ang="0">
                      <a:pos x="291" y="605"/>
                    </a:cxn>
                    <a:cxn ang="0">
                      <a:pos x="311" y="527"/>
                    </a:cxn>
                    <a:cxn ang="0">
                      <a:pos x="276" y="542"/>
                    </a:cxn>
                    <a:cxn ang="0">
                      <a:pos x="218" y="624"/>
                    </a:cxn>
                    <a:cxn ang="0">
                      <a:pos x="214" y="387"/>
                    </a:cxn>
                    <a:cxn ang="0">
                      <a:pos x="238" y="289"/>
                    </a:cxn>
                    <a:cxn ang="0">
                      <a:pos x="296" y="211"/>
                    </a:cxn>
                    <a:cxn ang="0">
                      <a:pos x="252" y="251"/>
                    </a:cxn>
                    <a:cxn ang="0">
                      <a:pos x="276" y="200"/>
                    </a:cxn>
                    <a:cxn ang="0">
                      <a:pos x="243" y="167"/>
                    </a:cxn>
                    <a:cxn ang="0">
                      <a:pos x="258" y="135"/>
                    </a:cxn>
                    <a:cxn ang="0">
                      <a:pos x="243" y="109"/>
                    </a:cxn>
                    <a:cxn ang="0">
                      <a:pos x="218" y="78"/>
                    </a:cxn>
                    <a:cxn ang="0">
                      <a:pos x="77" y="0"/>
                    </a:cxn>
                    <a:cxn ang="0">
                      <a:pos x="190" y="78"/>
                    </a:cxn>
                    <a:cxn ang="0">
                      <a:pos x="199" y="115"/>
                    </a:cxn>
                    <a:cxn ang="0">
                      <a:pos x="160" y="71"/>
                    </a:cxn>
                    <a:cxn ang="0">
                      <a:pos x="121" y="90"/>
                    </a:cxn>
                    <a:cxn ang="0">
                      <a:pos x="140" y="103"/>
                    </a:cxn>
                    <a:cxn ang="0">
                      <a:pos x="194" y="129"/>
                    </a:cxn>
                    <a:cxn ang="0">
                      <a:pos x="194" y="161"/>
                    </a:cxn>
                    <a:cxn ang="0">
                      <a:pos x="160" y="148"/>
                    </a:cxn>
                    <a:cxn ang="0">
                      <a:pos x="107" y="180"/>
                    </a:cxn>
                    <a:cxn ang="0">
                      <a:pos x="155" y="167"/>
                    </a:cxn>
                    <a:cxn ang="0">
                      <a:pos x="199" y="192"/>
                    </a:cxn>
                    <a:cxn ang="0">
                      <a:pos x="184" y="192"/>
                    </a:cxn>
                    <a:cxn ang="0">
                      <a:pos x="150" y="192"/>
                    </a:cxn>
                    <a:cxn ang="0">
                      <a:pos x="150" y="251"/>
                    </a:cxn>
                    <a:cxn ang="0">
                      <a:pos x="111" y="219"/>
                    </a:cxn>
                    <a:cxn ang="0">
                      <a:pos x="96" y="142"/>
                    </a:cxn>
                    <a:cxn ang="0">
                      <a:pos x="107" y="103"/>
                    </a:cxn>
                    <a:cxn ang="0">
                      <a:pos x="77" y="109"/>
                    </a:cxn>
                    <a:cxn ang="0">
                      <a:pos x="77" y="161"/>
                    </a:cxn>
                    <a:cxn ang="0">
                      <a:pos x="34" y="154"/>
                    </a:cxn>
                    <a:cxn ang="0">
                      <a:pos x="77" y="219"/>
                    </a:cxn>
                    <a:cxn ang="0">
                      <a:pos x="53" y="257"/>
                    </a:cxn>
                    <a:cxn ang="0">
                      <a:pos x="116" y="257"/>
                    </a:cxn>
                    <a:cxn ang="0">
                      <a:pos x="63" y="283"/>
                    </a:cxn>
                    <a:cxn ang="0">
                      <a:pos x="116" y="283"/>
                    </a:cxn>
                    <a:cxn ang="0">
                      <a:pos x="160" y="310"/>
                    </a:cxn>
                    <a:cxn ang="0">
                      <a:pos x="199" y="272"/>
                    </a:cxn>
                    <a:cxn ang="0">
                      <a:pos x="184" y="316"/>
                    </a:cxn>
                    <a:cxn ang="0">
                      <a:pos x="136" y="297"/>
                    </a:cxn>
                    <a:cxn ang="0">
                      <a:pos x="180" y="406"/>
                    </a:cxn>
                    <a:cxn ang="0">
                      <a:pos x="170" y="445"/>
                    </a:cxn>
                    <a:cxn ang="0">
                      <a:pos x="118" y="692"/>
                    </a:cxn>
                  </a:cxnLst>
                  <a:rect l="0" t="0" r="r" b="b"/>
                  <a:pathLst>
                    <a:path w="357" h="795">
                      <a:moveTo>
                        <a:pt x="121" y="794"/>
                      </a:moveTo>
                      <a:lnTo>
                        <a:pt x="160" y="787"/>
                      </a:lnTo>
                      <a:lnTo>
                        <a:pt x="232" y="728"/>
                      </a:lnTo>
                      <a:lnTo>
                        <a:pt x="262" y="728"/>
                      </a:lnTo>
                      <a:lnTo>
                        <a:pt x="208" y="709"/>
                      </a:lnTo>
                      <a:lnTo>
                        <a:pt x="160" y="787"/>
                      </a:lnTo>
                      <a:lnTo>
                        <a:pt x="164" y="690"/>
                      </a:lnTo>
                      <a:lnTo>
                        <a:pt x="160" y="638"/>
                      </a:lnTo>
                      <a:lnTo>
                        <a:pt x="356" y="605"/>
                      </a:lnTo>
                      <a:lnTo>
                        <a:pt x="350" y="580"/>
                      </a:lnTo>
                      <a:lnTo>
                        <a:pt x="345" y="593"/>
                      </a:lnTo>
                      <a:lnTo>
                        <a:pt x="340" y="605"/>
                      </a:lnTo>
                      <a:lnTo>
                        <a:pt x="326" y="599"/>
                      </a:lnTo>
                      <a:lnTo>
                        <a:pt x="301" y="613"/>
                      </a:lnTo>
                      <a:lnTo>
                        <a:pt x="291" y="605"/>
                      </a:lnTo>
                      <a:lnTo>
                        <a:pt x="306" y="580"/>
                      </a:lnTo>
                      <a:lnTo>
                        <a:pt x="296" y="555"/>
                      </a:lnTo>
                      <a:lnTo>
                        <a:pt x="311" y="527"/>
                      </a:lnTo>
                      <a:lnTo>
                        <a:pt x="301" y="521"/>
                      </a:lnTo>
                      <a:lnTo>
                        <a:pt x="291" y="542"/>
                      </a:lnTo>
                      <a:lnTo>
                        <a:pt x="276" y="542"/>
                      </a:lnTo>
                      <a:lnTo>
                        <a:pt x="286" y="574"/>
                      </a:lnTo>
                      <a:lnTo>
                        <a:pt x="276" y="599"/>
                      </a:lnTo>
                      <a:lnTo>
                        <a:pt x="218" y="624"/>
                      </a:lnTo>
                      <a:lnTo>
                        <a:pt x="199" y="605"/>
                      </a:lnTo>
                      <a:lnTo>
                        <a:pt x="164" y="624"/>
                      </a:lnTo>
                      <a:lnTo>
                        <a:pt x="214" y="387"/>
                      </a:lnTo>
                      <a:lnTo>
                        <a:pt x="223" y="348"/>
                      </a:lnTo>
                      <a:lnTo>
                        <a:pt x="232" y="297"/>
                      </a:lnTo>
                      <a:lnTo>
                        <a:pt x="238" y="289"/>
                      </a:lnTo>
                      <a:lnTo>
                        <a:pt x="345" y="251"/>
                      </a:lnTo>
                      <a:lnTo>
                        <a:pt x="301" y="238"/>
                      </a:lnTo>
                      <a:lnTo>
                        <a:pt x="296" y="211"/>
                      </a:lnTo>
                      <a:lnTo>
                        <a:pt x="271" y="211"/>
                      </a:lnTo>
                      <a:lnTo>
                        <a:pt x="276" y="238"/>
                      </a:lnTo>
                      <a:lnTo>
                        <a:pt x="252" y="251"/>
                      </a:lnTo>
                      <a:lnTo>
                        <a:pt x="247" y="225"/>
                      </a:lnTo>
                      <a:lnTo>
                        <a:pt x="262" y="219"/>
                      </a:lnTo>
                      <a:lnTo>
                        <a:pt x="276" y="200"/>
                      </a:lnTo>
                      <a:lnTo>
                        <a:pt x="262" y="200"/>
                      </a:lnTo>
                      <a:lnTo>
                        <a:pt x="247" y="200"/>
                      </a:lnTo>
                      <a:lnTo>
                        <a:pt x="243" y="167"/>
                      </a:lnTo>
                      <a:lnTo>
                        <a:pt x="252" y="161"/>
                      </a:lnTo>
                      <a:lnTo>
                        <a:pt x="262" y="148"/>
                      </a:lnTo>
                      <a:lnTo>
                        <a:pt x="258" y="135"/>
                      </a:lnTo>
                      <a:lnTo>
                        <a:pt x="252" y="142"/>
                      </a:lnTo>
                      <a:lnTo>
                        <a:pt x="238" y="129"/>
                      </a:lnTo>
                      <a:lnTo>
                        <a:pt x="243" y="109"/>
                      </a:lnTo>
                      <a:lnTo>
                        <a:pt x="252" y="90"/>
                      </a:lnTo>
                      <a:lnTo>
                        <a:pt x="243" y="64"/>
                      </a:lnTo>
                      <a:lnTo>
                        <a:pt x="218" y="78"/>
                      </a:lnTo>
                      <a:lnTo>
                        <a:pt x="194" y="33"/>
                      </a:lnTo>
                      <a:lnTo>
                        <a:pt x="102" y="13"/>
                      </a:lnTo>
                      <a:lnTo>
                        <a:pt x="77" y="0"/>
                      </a:lnTo>
                      <a:lnTo>
                        <a:pt x="146" y="58"/>
                      </a:lnTo>
                      <a:lnTo>
                        <a:pt x="170" y="58"/>
                      </a:lnTo>
                      <a:lnTo>
                        <a:pt x="190" y="78"/>
                      </a:lnTo>
                      <a:lnTo>
                        <a:pt x="203" y="90"/>
                      </a:lnTo>
                      <a:lnTo>
                        <a:pt x="203" y="115"/>
                      </a:lnTo>
                      <a:lnTo>
                        <a:pt x="199" y="115"/>
                      </a:lnTo>
                      <a:lnTo>
                        <a:pt x="194" y="96"/>
                      </a:lnTo>
                      <a:lnTo>
                        <a:pt x="170" y="90"/>
                      </a:lnTo>
                      <a:lnTo>
                        <a:pt x="160" y="71"/>
                      </a:lnTo>
                      <a:lnTo>
                        <a:pt x="146" y="78"/>
                      </a:lnTo>
                      <a:lnTo>
                        <a:pt x="136" y="96"/>
                      </a:lnTo>
                      <a:lnTo>
                        <a:pt x="121" y="90"/>
                      </a:lnTo>
                      <a:lnTo>
                        <a:pt x="126" y="115"/>
                      </a:lnTo>
                      <a:lnTo>
                        <a:pt x="136" y="115"/>
                      </a:lnTo>
                      <a:lnTo>
                        <a:pt x="140" y="103"/>
                      </a:lnTo>
                      <a:lnTo>
                        <a:pt x="155" y="115"/>
                      </a:lnTo>
                      <a:lnTo>
                        <a:pt x="164" y="135"/>
                      </a:lnTo>
                      <a:lnTo>
                        <a:pt x="194" y="129"/>
                      </a:lnTo>
                      <a:lnTo>
                        <a:pt x="214" y="135"/>
                      </a:lnTo>
                      <a:lnTo>
                        <a:pt x="218" y="167"/>
                      </a:lnTo>
                      <a:lnTo>
                        <a:pt x="194" y="161"/>
                      </a:lnTo>
                      <a:lnTo>
                        <a:pt x="194" y="142"/>
                      </a:lnTo>
                      <a:lnTo>
                        <a:pt x="180" y="148"/>
                      </a:lnTo>
                      <a:lnTo>
                        <a:pt x="160" y="148"/>
                      </a:lnTo>
                      <a:lnTo>
                        <a:pt x="136" y="154"/>
                      </a:lnTo>
                      <a:lnTo>
                        <a:pt x="111" y="142"/>
                      </a:lnTo>
                      <a:lnTo>
                        <a:pt x="107" y="180"/>
                      </a:lnTo>
                      <a:lnTo>
                        <a:pt x="126" y="173"/>
                      </a:lnTo>
                      <a:lnTo>
                        <a:pt x="140" y="161"/>
                      </a:lnTo>
                      <a:lnTo>
                        <a:pt x="155" y="167"/>
                      </a:lnTo>
                      <a:lnTo>
                        <a:pt x="170" y="180"/>
                      </a:lnTo>
                      <a:lnTo>
                        <a:pt x="184" y="186"/>
                      </a:lnTo>
                      <a:lnTo>
                        <a:pt x="199" y="192"/>
                      </a:lnTo>
                      <a:lnTo>
                        <a:pt x="214" y="180"/>
                      </a:lnTo>
                      <a:lnTo>
                        <a:pt x="208" y="232"/>
                      </a:lnTo>
                      <a:lnTo>
                        <a:pt x="184" y="192"/>
                      </a:lnTo>
                      <a:lnTo>
                        <a:pt x="146" y="173"/>
                      </a:lnTo>
                      <a:lnTo>
                        <a:pt x="146" y="200"/>
                      </a:lnTo>
                      <a:lnTo>
                        <a:pt x="150" y="192"/>
                      </a:lnTo>
                      <a:lnTo>
                        <a:pt x="160" y="225"/>
                      </a:lnTo>
                      <a:lnTo>
                        <a:pt x="170" y="244"/>
                      </a:lnTo>
                      <a:lnTo>
                        <a:pt x="150" y="251"/>
                      </a:lnTo>
                      <a:lnTo>
                        <a:pt x="140" y="251"/>
                      </a:lnTo>
                      <a:lnTo>
                        <a:pt x="121" y="238"/>
                      </a:lnTo>
                      <a:lnTo>
                        <a:pt x="111" y="219"/>
                      </a:lnTo>
                      <a:lnTo>
                        <a:pt x="111" y="180"/>
                      </a:lnTo>
                      <a:lnTo>
                        <a:pt x="92" y="161"/>
                      </a:lnTo>
                      <a:lnTo>
                        <a:pt x="96" y="142"/>
                      </a:lnTo>
                      <a:lnTo>
                        <a:pt x="111" y="121"/>
                      </a:lnTo>
                      <a:lnTo>
                        <a:pt x="121" y="109"/>
                      </a:lnTo>
                      <a:lnTo>
                        <a:pt x="107" y="103"/>
                      </a:lnTo>
                      <a:lnTo>
                        <a:pt x="87" y="103"/>
                      </a:lnTo>
                      <a:lnTo>
                        <a:pt x="58" y="58"/>
                      </a:lnTo>
                      <a:lnTo>
                        <a:pt x="77" y="109"/>
                      </a:lnTo>
                      <a:lnTo>
                        <a:pt x="72" y="142"/>
                      </a:lnTo>
                      <a:lnTo>
                        <a:pt x="53" y="129"/>
                      </a:lnTo>
                      <a:lnTo>
                        <a:pt x="77" y="161"/>
                      </a:lnTo>
                      <a:lnTo>
                        <a:pt x="77" y="186"/>
                      </a:lnTo>
                      <a:lnTo>
                        <a:pt x="53" y="173"/>
                      </a:lnTo>
                      <a:lnTo>
                        <a:pt x="34" y="154"/>
                      </a:lnTo>
                      <a:lnTo>
                        <a:pt x="0" y="167"/>
                      </a:lnTo>
                      <a:lnTo>
                        <a:pt x="72" y="200"/>
                      </a:lnTo>
                      <a:lnTo>
                        <a:pt x="77" y="219"/>
                      </a:lnTo>
                      <a:lnTo>
                        <a:pt x="53" y="238"/>
                      </a:lnTo>
                      <a:lnTo>
                        <a:pt x="14" y="225"/>
                      </a:lnTo>
                      <a:lnTo>
                        <a:pt x="53" y="257"/>
                      </a:lnTo>
                      <a:lnTo>
                        <a:pt x="77" y="257"/>
                      </a:lnTo>
                      <a:lnTo>
                        <a:pt x="92" y="244"/>
                      </a:lnTo>
                      <a:lnTo>
                        <a:pt x="116" y="257"/>
                      </a:lnTo>
                      <a:lnTo>
                        <a:pt x="96" y="277"/>
                      </a:lnTo>
                      <a:lnTo>
                        <a:pt x="68" y="272"/>
                      </a:lnTo>
                      <a:lnTo>
                        <a:pt x="63" y="283"/>
                      </a:lnTo>
                      <a:lnTo>
                        <a:pt x="87" y="283"/>
                      </a:lnTo>
                      <a:lnTo>
                        <a:pt x="102" y="303"/>
                      </a:lnTo>
                      <a:lnTo>
                        <a:pt x="116" y="283"/>
                      </a:lnTo>
                      <a:lnTo>
                        <a:pt x="131" y="283"/>
                      </a:lnTo>
                      <a:lnTo>
                        <a:pt x="136" y="303"/>
                      </a:lnTo>
                      <a:lnTo>
                        <a:pt x="160" y="310"/>
                      </a:lnTo>
                      <a:lnTo>
                        <a:pt x="160" y="272"/>
                      </a:lnTo>
                      <a:lnTo>
                        <a:pt x="180" y="263"/>
                      </a:lnTo>
                      <a:lnTo>
                        <a:pt x="199" y="272"/>
                      </a:lnTo>
                      <a:lnTo>
                        <a:pt x="199" y="283"/>
                      </a:lnTo>
                      <a:lnTo>
                        <a:pt x="184" y="303"/>
                      </a:lnTo>
                      <a:lnTo>
                        <a:pt x="184" y="316"/>
                      </a:lnTo>
                      <a:lnTo>
                        <a:pt x="155" y="277"/>
                      </a:lnTo>
                      <a:lnTo>
                        <a:pt x="131" y="283"/>
                      </a:lnTo>
                      <a:lnTo>
                        <a:pt x="136" y="297"/>
                      </a:lnTo>
                      <a:lnTo>
                        <a:pt x="155" y="297"/>
                      </a:lnTo>
                      <a:lnTo>
                        <a:pt x="180" y="328"/>
                      </a:lnTo>
                      <a:lnTo>
                        <a:pt x="180" y="406"/>
                      </a:lnTo>
                      <a:lnTo>
                        <a:pt x="170" y="412"/>
                      </a:lnTo>
                      <a:lnTo>
                        <a:pt x="164" y="425"/>
                      </a:lnTo>
                      <a:lnTo>
                        <a:pt x="170" y="445"/>
                      </a:lnTo>
                      <a:lnTo>
                        <a:pt x="164" y="536"/>
                      </a:lnTo>
                      <a:lnTo>
                        <a:pt x="155" y="542"/>
                      </a:lnTo>
                      <a:lnTo>
                        <a:pt x="118" y="692"/>
                      </a:lnTo>
                      <a:lnTo>
                        <a:pt x="96" y="670"/>
                      </a:lnTo>
                      <a:lnTo>
                        <a:pt x="121" y="794"/>
                      </a:lnTo>
                    </a:path>
                  </a:pathLst>
                </a:custGeom>
                <a:solidFill>
                  <a:schemeClr val="bg2"/>
                </a:solidFill>
                <a:ln w="9525" cap="rnd">
                  <a:noFill/>
                  <a:round/>
                  <a:headEnd/>
                  <a:tailEnd/>
                </a:ln>
                <a:effectLst/>
              </p:spPr>
              <p:txBody>
                <a:bodyPr/>
                <a:lstStyle/>
                <a:p>
                  <a:endParaRPr lang="de-CH"/>
                </a:p>
              </p:txBody>
            </p:sp>
            <p:sp>
              <p:nvSpPr>
                <p:cNvPr id="2056" name="Freeform 8"/>
                <p:cNvSpPr>
                  <a:spLocks/>
                </p:cNvSpPr>
                <p:nvPr/>
              </p:nvSpPr>
              <p:spPr bwMode="ltGray">
                <a:xfrm>
                  <a:off x="4672" y="2067"/>
                  <a:ext cx="1082" cy="1052"/>
                </a:xfrm>
                <a:custGeom>
                  <a:avLst/>
                  <a:gdLst/>
                  <a:ahLst/>
                  <a:cxnLst>
                    <a:cxn ang="0">
                      <a:pos x="88" y="863"/>
                    </a:cxn>
                    <a:cxn ang="0">
                      <a:pos x="34" y="755"/>
                    </a:cxn>
                    <a:cxn ang="0">
                      <a:pos x="88" y="773"/>
                    </a:cxn>
                    <a:cxn ang="0">
                      <a:pos x="252" y="689"/>
                    </a:cxn>
                    <a:cxn ang="0">
                      <a:pos x="242" y="566"/>
                    </a:cxn>
                    <a:cxn ang="0">
                      <a:pos x="321" y="516"/>
                    </a:cxn>
                    <a:cxn ang="0">
                      <a:pos x="465" y="244"/>
                    </a:cxn>
                    <a:cxn ang="0">
                      <a:pos x="510" y="219"/>
                    </a:cxn>
                    <a:cxn ang="0">
                      <a:pos x="634" y="160"/>
                    </a:cxn>
                    <a:cxn ang="0">
                      <a:pos x="644" y="83"/>
                    </a:cxn>
                    <a:cxn ang="0">
                      <a:pos x="640" y="44"/>
                    </a:cxn>
                    <a:cxn ang="0">
                      <a:pos x="629" y="110"/>
                    </a:cxn>
                    <a:cxn ang="0">
                      <a:pos x="649" y="141"/>
                    </a:cxn>
                    <a:cxn ang="0">
                      <a:pos x="664" y="198"/>
                    </a:cxn>
                    <a:cxn ang="0">
                      <a:pos x="698" y="192"/>
                    </a:cxn>
                    <a:cxn ang="0">
                      <a:pos x="515" y="238"/>
                    </a:cxn>
                    <a:cxn ang="0">
                      <a:pos x="545" y="238"/>
                    </a:cxn>
                    <a:cxn ang="0">
                      <a:pos x="619" y="250"/>
                    </a:cxn>
                    <a:cxn ang="0">
                      <a:pos x="640" y="244"/>
                    </a:cxn>
                    <a:cxn ang="0">
                      <a:pos x="748" y="192"/>
                    </a:cxn>
                    <a:cxn ang="0">
                      <a:pos x="792" y="173"/>
                    </a:cxn>
                    <a:cxn ang="0">
                      <a:pos x="848" y="231"/>
                    </a:cxn>
                    <a:cxn ang="0">
                      <a:pos x="1026" y="187"/>
                    </a:cxn>
                    <a:cxn ang="0">
                      <a:pos x="872" y="244"/>
                    </a:cxn>
                    <a:cxn ang="0">
                      <a:pos x="812" y="269"/>
                    </a:cxn>
                    <a:cxn ang="0">
                      <a:pos x="797" y="231"/>
                    </a:cxn>
                    <a:cxn ang="0">
                      <a:pos x="733" y="231"/>
                    </a:cxn>
                    <a:cxn ang="0">
                      <a:pos x="629" y="269"/>
                    </a:cxn>
                    <a:cxn ang="0">
                      <a:pos x="610" y="269"/>
                    </a:cxn>
                    <a:cxn ang="0">
                      <a:pos x="619" y="315"/>
                    </a:cxn>
                    <a:cxn ang="0">
                      <a:pos x="595" y="340"/>
                    </a:cxn>
                    <a:cxn ang="0">
                      <a:pos x="541" y="308"/>
                    </a:cxn>
                    <a:cxn ang="0">
                      <a:pos x="515" y="374"/>
                    </a:cxn>
                    <a:cxn ang="0">
                      <a:pos x="461" y="367"/>
                    </a:cxn>
                    <a:cxn ang="0">
                      <a:pos x="510" y="374"/>
                    </a:cxn>
                    <a:cxn ang="0">
                      <a:pos x="610" y="340"/>
                    </a:cxn>
                    <a:cxn ang="0">
                      <a:pos x="683" y="348"/>
                    </a:cxn>
                    <a:cxn ang="0">
                      <a:pos x="762" y="289"/>
                    </a:cxn>
                    <a:cxn ang="0">
                      <a:pos x="783" y="283"/>
                    </a:cxn>
                    <a:cxn ang="0">
                      <a:pos x="917" y="219"/>
                    </a:cxn>
                    <a:cxn ang="0">
                      <a:pos x="1015" y="187"/>
                    </a:cxn>
                    <a:cxn ang="0">
                      <a:pos x="897" y="263"/>
                    </a:cxn>
                    <a:cxn ang="0">
                      <a:pos x="822" y="321"/>
                    </a:cxn>
                    <a:cxn ang="0">
                      <a:pos x="595" y="418"/>
                    </a:cxn>
                    <a:cxn ang="0">
                      <a:pos x="381" y="587"/>
                    </a:cxn>
                    <a:cxn ang="0">
                      <a:pos x="405" y="612"/>
                    </a:cxn>
                    <a:cxn ang="0">
                      <a:pos x="356" y="657"/>
                    </a:cxn>
                    <a:cxn ang="0">
                      <a:pos x="306" y="689"/>
                    </a:cxn>
                    <a:cxn ang="0">
                      <a:pos x="405" y="702"/>
                    </a:cxn>
                    <a:cxn ang="0">
                      <a:pos x="381" y="723"/>
                    </a:cxn>
                    <a:cxn ang="0">
                      <a:pos x="287" y="723"/>
                    </a:cxn>
                    <a:cxn ang="0">
                      <a:pos x="69" y="1006"/>
                    </a:cxn>
                    <a:cxn ang="0">
                      <a:pos x="306" y="1012"/>
                    </a:cxn>
                    <a:cxn ang="0">
                      <a:pos x="311" y="1044"/>
                    </a:cxn>
                    <a:cxn ang="0">
                      <a:pos x="178" y="1037"/>
                    </a:cxn>
                    <a:cxn ang="0">
                      <a:pos x="0" y="929"/>
                    </a:cxn>
                  </a:cxnLst>
                  <a:rect l="0" t="0" r="r" b="b"/>
                  <a:pathLst>
                    <a:path w="1082" h="1052">
                      <a:moveTo>
                        <a:pt x="0" y="929"/>
                      </a:moveTo>
                      <a:lnTo>
                        <a:pt x="75" y="902"/>
                      </a:lnTo>
                      <a:lnTo>
                        <a:pt x="88" y="863"/>
                      </a:lnTo>
                      <a:lnTo>
                        <a:pt x="148" y="825"/>
                      </a:lnTo>
                      <a:lnTo>
                        <a:pt x="19" y="792"/>
                      </a:lnTo>
                      <a:lnTo>
                        <a:pt x="34" y="755"/>
                      </a:lnTo>
                      <a:lnTo>
                        <a:pt x="69" y="787"/>
                      </a:lnTo>
                      <a:lnTo>
                        <a:pt x="128" y="742"/>
                      </a:lnTo>
                      <a:lnTo>
                        <a:pt x="88" y="773"/>
                      </a:lnTo>
                      <a:lnTo>
                        <a:pt x="103" y="792"/>
                      </a:lnTo>
                      <a:lnTo>
                        <a:pt x="143" y="798"/>
                      </a:lnTo>
                      <a:lnTo>
                        <a:pt x="252" y="689"/>
                      </a:lnTo>
                      <a:lnTo>
                        <a:pt x="227" y="663"/>
                      </a:lnTo>
                      <a:lnTo>
                        <a:pt x="208" y="593"/>
                      </a:lnTo>
                      <a:lnTo>
                        <a:pt x="242" y="566"/>
                      </a:lnTo>
                      <a:lnTo>
                        <a:pt x="268" y="630"/>
                      </a:lnTo>
                      <a:lnTo>
                        <a:pt x="281" y="618"/>
                      </a:lnTo>
                      <a:lnTo>
                        <a:pt x="321" y="516"/>
                      </a:lnTo>
                      <a:lnTo>
                        <a:pt x="440" y="399"/>
                      </a:lnTo>
                      <a:lnTo>
                        <a:pt x="435" y="321"/>
                      </a:lnTo>
                      <a:lnTo>
                        <a:pt x="465" y="244"/>
                      </a:lnTo>
                      <a:lnTo>
                        <a:pt x="461" y="212"/>
                      </a:lnTo>
                      <a:lnTo>
                        <a:pt x="485" y="225"/>
                      </a:lnTo>
                      <a:lnTo>
                        <a:pt x="510" y="219"/>
                      </a:lnTo>
                      <a:lnTo>
                        <a:pt x="610" y="187"/>
                      </a:lnTo>
                      <a:lnTo>
                        <a:pt x="644" y="179"/>
                      </a:lnTo>
                      <a:lnTo>
                        <a:pt x="634" y="160"/>
                      </a:lnTo>
                      <a:lnTo>
                        <a:pt x="614" y="141"/>
                      </a:lnTo>
                      <a:lnTo>
                        <a:pt x="625" y="102"/>
                      </a:lnTo>
                      <a:lnTo>
                        <a:pt x="644" y="83"/>
                      </a:lnTo>
                      <a:lnTo>
                        <a:pt x="629" y="52"/>
                      </a:lnTo>
                      <a:lnTo>
                        <a:pt x="649" y="0"/>
                      </a:lnTo>
                      <a:lnTo>
                        <a:pt x="640" y="44"/>
                      </a:lnTo>
                      <a:lnTo>
                        <a:pt x="659" y="71"/>
                      </a:lnTo>
                      <a:lnTo>
                        <a:pt x="649" y="102"/>
                      </a:lnTo>
                      <a:lnTo>
                        <a:pt x="629" y="110"/>
                      </a:lnTo>
                      <a:lnTo>
                        <a:pt x="629" y="135"/>
                      </a:lnTo>
                      <a:lnTo>
                        <a:pt x="640" y="148"/>
                      </a:lnTo>
                      <a:lnTo>
                        <a:pt x="649" y="141"/>
                      </a:lnTo>
                      <a:lnTo>
                        <a:pt x="649" y="154"/>
                      </a:lnTo>
                      <a:lnTo>
                        <a:pt x="649" y="187"/>
                      </a:lnTo>
                      <a:lnTo>
                        <a:pt x="664" y="198"/>
                      </a:lnTo>
                      <a:lnTo>
                        <a:pt x="689" y="187"/>
                      </a:lnTo>
                      <a:lnTo>
                        <a:pt x="728" y="135"/>
                      </a:lnTo>
                      <a:lnTo>
                        <a:pt x="698" y="192"/>
                      </a:lnTo>
                      <a:lnTo>
                        <a:pt x="683" y="212"/>
                      </a:lnTo>
                      <a:lnTo>
                        <a:pt x="625" y="212"/>
                      </a:lnTo>
                      <a:lnTo>
                        <a:pt x="515" y="238"/>
                      </a:lnTo>
                      <a:lnTo>
                        <a:pt x="504" y="269"/>
                      </a:lnTo>
                      <a:lnTo>
                        <a:pt x="550" y="269"/>
                      </a:lnTo>
                      <a:lnTo>
                        <a:pt x="545" y="238"/>
                      </a:lnTo>
                      <a:lnTo>
                        <a:pt x="560" y="238"/>
                      </a:lnTo>
                      <a:lnTo>
                        <a:pt x="569" y="258"/>
                      </a:lnTo>
                      <a:lnTo>
                        <a:pt x="619" y="250"/>
                      </a:lnTo>
                      <a:lnTo>
                        <a:pt x="610" y="219"/>
                      </a:lnTo>
                      <a:lnTo>
                        <a:pt x="629" y="225"/>
                      </a:lnTo>
                      <a:lnTo>
                        <a:pt x="640" y="244"/>
                      </a:lnTo>
                      <a:lnTo>
                        <a:pt x="708" y="225"/>
                      </a:lnTo>
                      <a:lnTo>
                        <a:pt x="714" y="198"/>
                      </a:lnTo>
                      <a:lnTo>
                        <a:pt x="748" y="192"/>
                      </a:lnTo>
                      <a:lnTo>
                        <a:pt x="748" y="219"/>
                      </a:lnTo>
                      <a:lnTo>
                        <a:pt x="773" y="212"/>
                      </a:lnTo>
                      <a:lnTo>
                        <a:pt x="792" y="173"/>
                      </a:lnTo>
                      <a:lnTo>
                        <a:pt x="807" y="198"/>
                      </a:lnTo>
                      <a:lnTo>
                        <a:pt x="833" y="206"/>
                      </a:lnTo>
                      <a:lnTo>
                        <a:pt x="848" y="231"/>
                      </a:lnTo>
                      <a:lnTo>
                        <a:pt x="872" y="225"/>
                      </a:lnTo>
                      <a:lnTo>
                        <a:pt x="891" y="238"/>
                      </a:lnTo>
                      <a:lnTo>
                        <a:pt x="1026" y="187"/>
                      </a:lnTo>
                      <a:lnTo>
                        <a:pt x="986" y="219"/>
                      </a:lnTo>
                      <a:lnTo>
                        <a:pt x="921" y="238"/>
                      </a:lnTo>
                      <a:lnTo>
                        <a:pt x="872" y="244"/>
                      </a:lnTo>
                      <a:lnTo>
                        <a:pt x="837" y="244"/>
                      </a:lnTo>
                      <a:lnTo>
                        <a:pt x="807" y="244"/>
                      </a:lnTo>
                      <a:lnTo>
                        <a:pt x="812" y="269"/>
                      </a:lnTo>
                      <a:lnTo>
                        <a:pt x="818" y="283"/>
                      </a:lnTo>
                      <a:lnTo>
                        <a:pt x="792" y="289"/>
                      </a:lnTo>
                      <a:lnTo>
                        <a:pt x="797" y="231"/>
                      </a:lnTo>
                      <a:lnTo>
                        <a:pt x="768" y="225"/>
                      </a:lnTo>
                      <a:lnTo>
                        <a:pt x="762" y="250"/>
                      </a:lnTo>
                      <a:lnTo>
                        <a:pt x="733" y="231"/>
                      </a:lnTo>
                      <a:lnTo>
                        <a:pt x="719" y="269"/>
                      </a:lnTo>
                      <a:lnTo>
                        <a:pt x="698" y="258"/>
                      </a:lnTo>
                      <a:lnTo>
                        <a:pt x="629" y="269"/>
                      </a:lnTo>
                      <a:lnTo>
                        <a:pt x="649" y="277"/>
                      </a:lnTo>
                      <a:lnTo>
                        <a:pt x="625" y="289"/>
                      </a:lnTo>
                      <a:lnTo>
                        <a:pt x="610" y="269"/>
                      </a:lnTo>
                      <a:lnTo>
                        <a:pt x="580" y="289"/>
                      </a:lnTo>
                      <a:lnTo>
                        <a:pt x="619" y="296"/>
                      </a:lnTo>
                      <a:lnTo>
                        <a:pt x="619" y="315"/>
                      </a:lnTo>
                      <a:lnTo>
                        <a:pt x="590" y="302"/>
                      </a:lnTo>
                      <a:lnTo>
                        <a:pt x="569" y="315"/>
                      </a:lnTo>
                      <a:lnTo>
                        <a:pt x="595" y="340"/>
                      </a:lnTo>
                      <a:lnTo>
                        <a:pt x="565" y="355"/>
                      </a:lnTo>
                      <a:lnTo>
                        <a:pt x="560" y="327"/>
                      </a:lnTo>
                      <a:lnTo>
                        <a:pt x="541" y="308"/>
                      </a:lnTo>
                      <a:lnTo>
                        <a:pt x="525" y="355"/>
                      </a:lnTo>
                      <a:lnTo>
                        <a:pt x="534" y="361"/>
                      </a:lnTo>
                      <a:lnTo>
                        <a:pt x="515" y="374"/>
                      </a:lnTo>
                      <a:lnTo>
                        <a:pt x="518" y="311"/>
                      </a:lnTo>
                      <a:lnTo>
                        <a:pt x="468" y="298"/>
                      </a:lnTo>
                      <a:lnTo>
                        <a:pt x="461" y="367"/>
                      </a:lnTo>
                      <a:lnTo>
                        <a:pt x="470" y="399"/>
                      </a:lnTo>
                      <a:lnTo>
                        <a:pt x="485" y="367"/>
                      </a:lnTo>
                      <a:lnTo>
                        <a:pt x="510" y="374"/>
                      </a:lnTo>
                      <a:lnTo>
                        <a:pt x="525" y="387"/>
                      </a:lnTo>
                      <a:lnTo>
                        <a:pt x="580" y="327"/>
                      </a:lnTo>
                      <a:lnTo>
                        <a:pt x="610" y="340"/>
                      </a:lnTo>
                      <a:lnTo>
                        <a:pt x="640" y="327"/>
                      </a:lnTo>
                      <a:lnTo>
                        <a:pt x="698" y="321"/>
                      </a:lnTo>
                      <a:lnTo>
                        <a:pt x="683" y="348"/>
                      </a:lnTo>
                      <a:lnTo>
                        <a:pt x="738" y="340"/>
                      </a:lnTo>
                      <a:lnTo>
                        <a:pt x="743" y="296"/>
                      </a:lnTo>
                      <a:lnTo>
                        <a:pt x="762" y="289"/>
                      </a:lnTo>
                      <a:lnTo>
                        <a:pt x="758" y="315"/>
                      </a:lnTo>
                      <a:lnTo>
                        <a:pt x="788" y="302"/>
                      </a:lnTo>
                      <a:lnTo>
                        <a:pt x="783" y="283"/>
                      </a:lnTo>
                      <a:lnTo>
                        <a:pt x="803" y="296"/>
                      </a:lnTo>
                      <a:lnTo>
                        <a:pt x="862" y="263"/>
                      </a:lnTo>
                      <a:lnTo>
                        <a:pt x="917" y="219"/>
                      </a:lnTo>
                      <a:lnTo>
                        <a:pt x="936" y="231"/>
                      </a:lnTo>
                      <a:lnTo>
                        <a:pt x="951" y="206"/>
                      </a:lnTo>
                      <a:lnTo>
                        <a:pt x="1015" y="187"/>
                      </a:lnTo>
                      <a:lnTo>
                        <a:pt x="1081" y="160"/>
                      </a:lnTo>
                      <a:lnTo>
                        <a:pt x="912" y="238"/>
                      </a:lnTo>
                      <a:lnTo>
                        <a:pt x="897" y="263"/>
                      </a:lnTo>
                      <a:lnTo>
                        <a:pt x="917" y="277"/>
                      </a:lnTo>
                      <a:lnTo>
                        <a:pt x="867" y="283"/>
                      </a:lnTo>
                      <a:lnTo>
                        <a:pt x="822" y="321"/>
                      </a:lnTo>
                      <a:lnTo>
                        <a:pt x="743" y="361"/>
                      </a:lnTo>
                      <a:lnTo>
                        <a:pt x="674" y="393"/>
                      </a:lnTo>
                      <a:lnTo>
                        <a:pt x="595" y="418"/>
                      </a:lnTo>
                      <a:lnTo>
                        <a:pt x="515" y="438"/>
                      </a:lnTo>
                      <a:lnTo>
                        <a:pt x="405" y="509"/>
                      </a:lnTo>
                      <a:lnTo>
                        <a:pt x="381" y="587"/>
                      </a:lnTo>
                      <a:lnTo>
                        <a:pt x="356" y="593"/>
                      </a:lnTo>
                      <a:lnTo>
                        <a:pt x="347" y="618"/>
                      </a:lnTo>
                      <a:lnTo>
                        <a:pt x="405" y="612"/>
                      </a:lnTo>
                      <a:lnTo>
                        <a:pt x="500" y="593"/>
                      </a:lnTo>
                      <a:lnTo>
                        <a:pt x="489" y="612"/>
                      </a:lnTo>
                      <a:lnTo>
                        <a:pt x="356" y="657"/>
                      </a:lnTo>
                      <a:lnTo>
                        <a:pt x="306" y="657"/>
                      </a:lnTo>
                      <a:lnTo>
                        <a:pt x="291" y="683"/>
                      </a:lnTo>
                      <a:lnTo>
                        <a:pt x="306" y="689"/>
                      </a:lnTo>
                      <a:lnTo>
                        <a:pt x="336" y="695"/>
                      </a:lnTo>
                      <a:lnTo>
                        <a:pt x="366" y="695"/>
                      </a:lnTo>
                      <a:lnTo>
                        <a:pt x="405" y="702"/>
                      </a:lnTo>
                      <a:lnTo>
                        <a:pt x="390" y="715"/>
                      </a:lnTo>
                      <a:lnTo>
                        <a:pt x="431" y="742"/>
                      </a:lnTo>
                      <a:lnTo>
                        <a:pt x="381" y="723"/>
                      </a:lnTo>
                      <a:lnTo>
                        <a:pt x="356" y="723"/>
                      </a:lnTo>
                      <a:lnTo>
                        <a:pt x="347" y="735"/>
                      </a:lnTo>
                      <a:lnTo>
                        <a:pt x="287" y="723"/>
                      </a:lnTo>
                      <a:lnTo>
                        <a:pt x="232" y="798"/>
                      </a:lnTo>
                      <a:lnTo>
                        <a:pt x="154" y="902"/>
                      </a:lnTo>
                      <a:lnTo>
                        <a:pt x="69" y="1006"/>
                      </a:lnTo>
                      <a:lnTo>
                        <a:pt x="88" y="1006"/>
                      </a:lnTo>
                      <a:lnTo>
                        <a:pt x="281" y="1019"/>
                      </a:lnTo>
                      <a:lnTo>
                        <a:pt x="306" y="1012"/>
                      </a:lnTo>
                      <a:lnTo>
                        <a:pt x="351" y="1019"/>
                      </a:lnTo>
                      <a:lnTo>
                        <a:pt x="470" y="980"/>
                      </a:lnTo>
                      <a:lnTo>
                        <a:pt x="311" y="1044"/>
                      </a:lnTo>
                      <a:lnTo>
                        <a:pt x="242" y="1051"/>
                      </a:lnTo>
                      <a:lnTo>
                        <a:pt x="197" y="1025"/>
                      </a:lnTo>
                      <a:lnTo>
                        <a:pt x="178" y="1037"/>
                      </a:lnTo>
                      <a:lnTo>
                        <a:pt x="88" y="1037"/>
                      </a:lnTo>
                      <a:lnTo>
                        <a:pt x="45" y="1051"/>
                      </a:lnTo>
                      <a:lnTo>
                        <a:pt x="0" y="929"/>
                      </a:lnTo>
                    </a:path>
                  </a:pathLst>
                </a:custGeom>
                <a:solidFill>
                  <a:schemeClr val="bg2"/>
                </a:solidFill>
                <a:ln w="9525" cap="rnd">
                  <a:noFill/>
                  <a:round/>
                  <a:headEnd/>
                  <a:tailEnd/>
                </a:ln>
                <a:effectLst/>
              </p:spPr>
              <p:txBody>
                <a:bodyPr/>
                <a:lstStyle/>
                <a:p>
                  <a:endParaRPr lang="de-CH"/>
                </a:p>
              </p:txBody>
            </p:sp>
          </p:grpSp>
          <p:sp>
            <p:nvSpPr>
              <p:cNvPr id="2058" name="Freeform 10"/>
              <p:cNvSpPr>
                <a:spLocks/>
              </p:cNvSpPr>
              <p:nvPr/>
            </p:nvSpPr>
            <p:spPr bwMode="ltGray">
              <a:xfrm>
                <a:off x="2924" y="2827"/>
                <a:ext cx="754" cy="684"/>
              </a:xfrm>
              <a:custGeom>
                <a:avLst/>
                <a:gdLst/>
                <a:ahLst/>
                <a:cxnLst>
                  <a:cxn ang="0">
                    <a:pos x="445" y="530"/>
                  </a:cxn>
                  <a:cxn ang="0">
                    <a:pos x="461" y="318"/>
                  </a:cxn>
                  <a:cxn ang="0">
                    <a:pos x="598" y="241"/>
                  </a:cxn>
                  <a:cxn ang="0">
                    <a:pos x="569" y="256"/>
                  </a:cxn>
                  <a:cxn ang="0">
                    <a:pos x="477" y="318"/>
                  </a:cxn>
                  <a:cxn ang="0">
                    <a:pos x="522" y="226"/>
                  </a:cxn>
                  <a:cxn ang="0">
                    <a:pos x="645" y="180"/>
                  </a:cxn>
                  <a:cxn ang="0">
                    <a:pos x="692" y="151"/>
                  </a:cxn>
                  <a:cxn ang="0">
                    <a:pos x="661" y="151"/>
                  </a:cxn>
                  <a:cxn ang="0">
                    <a:pos x="598" y="151"/>
                  </a:cxn>
                  <a:cxn ang="0">
                    <a:pos x="706" y="121"/>
                  </a:cxn>
                  <a:cxn ang="0">
                    <a:pos x="721" y="44"/>
                  </a:cxn>
                  <a:cxn ang="0">
                    <a:pos x="645" y="44"/>
                  </a:cxn>
                  <a:cxn ang="0">
                    <a:pos x="614" y="90"/>
                  </a:cxn>
                  <a:cxn ang="0">
                    <a:pos x="553" y="121"/>
                  </a:cxn>
                  <a:cxn ang="0">
                    <a:pos x="477" y="180"/>
                  </a:cxn>
                  <a:cxn ang="0">
                    <a:pos x="445" y="151"/>
                  </a:cxn>
                  <a:cxn ang="0">
                    <a:pos x="506" y="121"/>
                  </a:cxn>
                  <a:cxn ang="0">
                    <a:pos x="553" y="61"/>
                  </a:cxn>
                  <a:cxn ang="0">
                    <a:pos x="506" y="61"/>
                  </a:cxn>
                  <a:cxn ang="0">
                    <a:pos x="491" y="61"/>
                  </a:cxn>
                  <a:cxn ang="0">
                    <a:pos x="506" y="0"/>
                  </a:cxn>
                  <a:cxn ang="0">
                    <a:pos x="477" y="44"/>
                  </a:cxn>
                  <a:cxn ang="0">
                    <a:pos x="430" y="44"/>
                  </a:cxn>
                  <a:cxn ang="0">
                    <a:pos x="383" y="44"/>
                  </a:cxn>
                  <a:cxn ang="0">
                    <a:pos x="399" y="90"/>
                  </a:cxn>
                  <a:cxn ang="0">
                    <a:pos x="399" y="136"/>
                  </a:cxn>
                  <a:cxn ang="0">
                    <a:pos x="369" y="151"/>
                  </a:cxn>
                  <a:cxn ang="0">
                    <a:pos x="230" y="136"/>
                  </a:cxn>
                  <a:cxn ang="0">
                    <a:pos x="184" y="105"/>
                  </a:cxn>
                  <a:cxn ang="0">
                    <a:pos x="123" y="75"/>
                  </a:cxn>
                  <a:cxn ang="0">
                    <a:pos x="47" y="61"/>
                  </a:cxn>
                  <a:cxn ang="0">
                    <a:pos x="123" y="121"/>
                  </a:cxn>
                  <a:cxn ang="0">
                    <a:pos x="61" y="136"/>
                  </a:cxn>
                  <a:cxn ang="0">
                    <a:pos x="123" y="165"/>
                  </a:cxn>
                  <a:cxn ang="0">
                    <a:pos x="230" y="211"/>
                  </a:cxn>
                  <a:cxn ang="0">
                    <a:pos x="369" y="318"/>
                  </a:cxn>
                  <a:cxn ang="0">
                    <a:pos x="184" y="196"/>
                  </a:cxn>
                  <a:cxn ang="0">
                    <a:pos x="199" y="241"/>
                  </a:cxn>
                  <a:cxn ang="0">
                    <a:pos x="262" y="287"/>
                  </a:cxn>
                  <a:cxn ang="0">
                    <a:pos x="399" y="545"/>
                  </a:cxn>
                  <a:cxn ang="0">
                    <a:pos x="445" y="605"/>
                  </a:cxn>
                  <a:cxn ang="0">
                    <a:pos x="517" y="579"/>
                  </a:cxn>
                </a:cxnLst>
                <a:rect l="0" t="0" r="r" b="b"/>
                <a:pathLst>
                  <a:path w="754" h="684">
                    <a:moveTo>
                      <a:pt x="517" y="579"/>
                    </a:moveTo>
                    <a:lnTo>
                      <a:pt x="461" y="545"/>
                    </a:lnTo>
                    <a:lnTo>
                      <a:pt x="445" y="530"/>
                    </a:lnTo>
                    <a:lnTo>
                      <a:pt x="430" y="515"/>
                    </a:lnTo>
                    <a:lnTo>
                      <a:pt x="369" y="348"/>
                    </a:lnTo>
                    <a:lnTo>
                      <a:pt x="461" y="318"/>
                    </a:lnTo>
                    <a:lnTo>
                      <a:pt x="553" y="287"/>
                    </a:lnTo>
                    <a:lnTo>
                      <a:pt x="614" y="256"/>
                    </a:lnTo>
                    <a:lnTo>
                      <a:pt x="598" y="241"/>
                    </a:lnTo>
                    <a:lnTo>
                      <a:pt x="584" y="272"/>
                    </a:lnTo>
                    <a:lnTo>
                      <a:pt x="569" y="241"/>
                    </a:lnTo>
                    <a:lnTo>
                      <a:pt x="569" y="256"/>
                    </a:lnTo>
                    <a:lnTo>
                      <a:pt x="553" y="226"/>
                    </a:lnTo>
                    <a:lnTo>
                      <a:pt x="538" y="272"/>
                    </a:lnTo>
                    <a:lnTo>
                      <a:pt x="477" y="318"/>
                    </a:lnTo>
                    <a:lnTo>
                      <a:pt x="383" y="301"/>
                    </a:lnTo>
                    <a:lnTo>
                      <a:pt x="430" y="256"/>
                    </a:lnTo>
                    <a:lnTo>
                      <a:pt x="522" y="226"/>
                    </a:lnTo>
                    <a:lnTo>
                      <a:pt x="553" y="196"/>
                    </a:lnTo>
                    <a:lnTo>
                      <a:pt x="598" y="211"/>
                    </a:lnTo>
                    <a:lnTo>
                      <a:pt x="645" y="180"/>
                    </a:lnTo>
                    <a:lnTo>
                      <a:pt x="721" y="165"/>
                    </a:lnTo>
                    <a:lnTo>
                      <a:pt x="737" y="151"/>
                    </a:lnTo>
                    <a:lnTo>
                      <a:pt x="692" y="151"/>
                    </a:lnTo>
                    <a:lnTo>
                      <a:pt x="676" y="151"/>
                    </a:lnTo>
                    <a:lnTo>
                      <a:pt x="676" y="136"/>
                    </a:lnTo>
                    <a:lnTo>
                      <a:pt x="661" y="151"/>
                    </a:lnTo>
                    <a:lnTo>
                      <a:pt x="630" y="136"/>
                    </a:lnTo>
                    <a:lnTo>
                      <a:pt x="614" y="165"/>
                    </a:lnTo>
                    <a:lnTo>
                      <a:pt x="598" y="151"/>
                    </a:lnTo>
                    <a:lnTo>
                      <a:pt x="630" y="151"/>
                    </a:lnTo>
                    <a:lnTo>
                      <a:pt x="630" y="121"/>
                    </a:lnTo>
                    <a:lnTo>
                      <a:pt x="706" y="121"/>
                    </a:lnTo>
                    <a:lnTo>
                      <a:pt x="676" y="105"/>
                    </a:lnTo>
                    <a:lnTo>
                      <a:pt x="753" y="61"/>
                    </a:lnTo>
                    <a:lnTo>
                      <a:pt x="721" y="44"/>
                    </a:lnTo>
                    <a:lnTo>
                      <a:pt x="706" y="61"/>
                    </a:lnTo>
                    <a:lnTo>
                      <a:pt x="676" y="30"/>
                    </a:lnTo>
                    <a:lnTo>
                      <a:pt x="645" y="44"/>
                    </a:lnTo>
                    <a:lnTo>
                      <a:pt x="661" y="61"/>
                    </a:lnTo>
                    <a:lnTo>
                      <a:pt x="630" y="61"/>
                    </a:lnTo>
                    <a:lnTo>
                      <a:pt x="614" y="90"/>
                    </a:lnTo>
                    <a:lnTo>
                      <a:pt x="598" y="90"/>
                    </a:lnTo>
                    <a:lnTo>
                      <a:pt x="569" y="121"/>
                    </a:lnTo>
                    <a:lnTo>
                      <a:pt x="553" y="121"/>
                    </a:lnTo>
                    <a:lnTo>
                      <a:pt x="538" y="136"/>
                    </a:lnTo>
                    <a:lnTo>
                      <a:pt x="506" y="151"/>
                    </a:lnTo>
                    <a:lnTo>
                      <a:pt x="477" y="180"/>
                    </a:lnTo>
                    <a:lnTo>
                      <a:pt x="445" y="180"/>
                    </a:lnTo>
                    <a:lnTo>
                      <a:pt x="430" y="196"/>
                    </a:lnTo>
                    <a:lnTo>
                      <a:pt x="445" y="151"/>
                    </a:lnTo>
                    <a:lnTo>
                      <a:pt x="477" y="151"/>
                    </a:lnTo>
                    <a:lnTo>
                      <a:pt x="477" y="121"/>
                    </a:lnTo>
                    <a:lnTo>
                      <a:pt x="506" y="121"/>
                    </a:lnTo>
                    <a:lnTo>
                      <a:pt x="522" y="90"/>
                    </a:lnTo>
                    <a:lnTo>
                      <a:pt x="614" y="61"/>
                    </a:lnTo>
                    <a:lnTo>
                      <a:pt x="553" y="61"/>
                    </a:lnTo>
                    <a:lnTo>
                      <a:pt x="569" y="44"/>
                    </a:lnTo>
                    <a:lnTo>
                      <a:pt x="522" y="61"/>
                    </a:lnTo>
                    <a:lnTo>
                      <a:pt x="506" y="61"/>
                    </a:lnTo>
                    <a:lnTo>
                      <a:pt x="477" y="90"/>
                    </a:lnTo>
                    <a:lnTo>
                      <a:pt x="477" y="75"/>
                    </a:lnTo>
                    <a:lnTo>
                      <a:pt x="491" y="61"/>
                    </a:lnTo>
                    <a:lnTo>
                      <a:pt x="491" y="44"/>
                    </a:lnTo>
                    <a:lnTo>
                      <a:pt x="522" y="15"/>
                    </a:lnTo>
                    <a:lnTo>
                      <a:pt x="506" y="0"/>
                    </a:lnTo>
                    <a:lnTo>
                      <a:pt x="491" y="0"/>
                    </a:lnTo>
                    <a:lnTo>
                      <a:pt x="461" y="30"/>
                    </a:lnTo>
                    <a:lnTo>
                      <a:pt x="477" y="44"/>
                    </a:lnTo>
                    <a:lnTo>
                      <a:pt x="445" y="44"/>
                    </a:lnTo>
                    <a:lnTo>
                      <a:pt x="399" y="30"/>
                    </a:lnTo>
                    <a:lnTo>
                      <a:pt x="430" y="44"/>
                    </a:lnTo>
                    <a:lnTo>
                      <a:pt x="399" y="61"/>
                    </a:lnTo>
                    <a:lnTo>
                      <a:pt x="383" y="30"/>
                    </a:lnTo>
                    <a:lnTo>
                      <a:pt x="383" y="44"/>
                    </a:lnTo>
                    <a:lnTo>
                      <a:pt x="369" y="30"/>
                    </a:lnTo>
                    <a:lnTo>
                      <a:pt x="383" y="90"/>
                    </a:lnTo>
                    <a:lnTo>
                      <a:pt x="399" y="90"/>
                    </a:lnTo>
                    <a:lnTo>
                      <a:pt x="414" y="136"/>
                    </a:lnTo>
                    <a:lnTo>
                      <a:pt x="414" y="151"/>
                    </a:lnTo>
                    <a:lnTo>
                      <a:pt x="399" y="136"/>
                    </a:lnTo>
                    <a:lnTo>
                      <a:pt x="369" y="136"/>
                    </a:lnTo>
                    <a:lnTo>
                      <a:pt x="383" y="151"/>
                    </a:lnTo>
                    <a:lnTo>
                      <a:pt x="369" y="151"/>
                    </a:lnTo>
                    <a:lnTo>
                      <a:pt x="338" y="165"/>
                    </a:lnTo>
                    <a:lnTo>
                      <a:pt x="246" y="136"/>
                    </a:lnTo>
                    <a:lnTo>
                      <a:pt x="230" y="136"/>
                    </a:lnTo>
                    <a:lnTo>
                      <a:pt x="215" y="136"/>
                    </a:lnTo>
                    <a:lnTo>
                      <a:pt x="215" y="105"/>
                    </a:lnTo>
                    <a:lnTo>
                      <a:pt x="184" y="105"/>
                    </a:lnTo>
                    <a:lnTo>
                      <a:pt x="184" y="90"/>
                    </a:lnTo>
                    <a:lnTo>
                      <a:pt x="154" y="105"/>
                    </a:lnTo>
                    <a:lnTo>
                      <a:pt x="123" y="75"/>
                    </a:lnTo>
                    <a:lnTo>
                      <a:pt x="108" y="61"/>
                    </a:lnTo>
                    <a:lnTo>
                      <a:pt x="76" y="44"/>
                    </a:lnTo>
                    <a:lnTo>
                      <a:pt x="47" y="61"/>
                    </a:lnTo>
                    <a:lnTo>
                      <a:pt x="15" y="44"/>
                    </a:lnTo>
                    <a:lnTo>
                      <a:pt x="0" y="75"/>
                    </a:lnTo>
                    <a:lnTo>
                      <a:pt x="123" y="121"/>
                    </a:lnTo>
                    <a:lnTo>
                      <a:pt x="76" y="121"/>
                    </a:lnTo>
                    <a:lnTo>
                      <a:pt x="15" y="105"/>
                    </a:lnTo>
                    <a:lnTo>
                      <a:pt x="61" y="136"/>
                    </a:lnTo>
                    <a:lnTo>
                      <a:pt x="47" y="151"/>
                    </a:lnTo>
                    <a:lnTo>
                      <a:pt x="92" y="180"/>
                    </a:lnTo>
                    <a:lnTo>
                      <a:pt x="123" y="165"/>
                    </a:lnTo>
                    <a:lnTo>
                      <a:pt x="123" y="180"/>
                    </a:lnTo>
                    <a:lnTo>
                      <a:pt x="215" y="165"/>
                    </a:lnTo>
                    <a:lnTo>
                      <a:pt x="230" y="211"/>
                    </a:lnTo>
                    <a:lnTo>
                      <a:pt x="246" y="241"/>
                    </a:lnTo>
                    <a:lnTo>
                      <a:pt x="369" y="287"/>
                    </a:lnTo>
                    <a:lnTo>
                      <a:pt x="369" y="318"/>
                    </a:lnTo>
                    <a:lnTo>
                      <a:pt x="262" y="256"/>
                    </a:lnTo>
                    <a:lnTo>
                      <a:pt x="230" y="256"/>
                    </a:lnTo>
                    <a:lnTo>
                      <a:pt x="184" y="196"/>
                    </a:lnTo>
                    <a:lnTo>
                      <a:pt x="108" y="180"/>
                    </a:lnTo>
                    <a:lnTo>
                      <a:pt x="154" y="211"/>
                    </a:lnTo>
                    <a:lnTo>
                      <a:pt x="199" y="241"/>
                    </a:lnTo>
                    <a:lnTo>
                      <a:pt x="184" y="226"/>
                    </a:lnTo>
                    <a:lnTo>
                      <a:pt x="215" y="272"/>
                    </a:lnTo>
                    <a:lnTo>
                      <a:pt x="262" y="287"/>
                    </a:lnTo>
                    <a:lnTo>
                      <a:pt x="307" y="318"/>
                    </a:lnTo>
                    <a:lnTo>
                      <a:pt x="414" y="530"/>
                    </a:lnTo>
                    <a:lnTo>
                      <a:pt x="399" y="545"/>
                    </a:lnTo>
                    <a:lnTo>
                      <a:pt x="430" y="559"/>
                    </a:lnTo>
                    <a:lnTo>
                      <a:pt x="416" y="570"/>
                    </a:lnTo>
                    <a:lnTo>
                      <a:pt x="445" y="605"/>
                    </a:lnTo>
                    <a:lnTo>
                      <a:pt x="461" y="620"/>
                    </a:lnTo>
                    <a:lnTo>
                      <a:pt x="477" y="683"/>
                    </a:lnTo>
                    <a:lnTo>
                      <a:pt x="517" y="579"/>
                    </a:lnTo>
                  </a:path>
                </a:pathLst>
              </a:custGeom>
              <a:solidFill>
                <a:schemeClr val="bg2"/>
              </a:solidFill>
              <a:ln w="9525" cap="rnd">
                <a:noFill/>
                <a:round/>
                <a:headEnd/>
                <a:tailEnd/>
              </a:ln>
              <a:effectLst/>
            </p:spPr>
            <p:txBody>
              <a:bodyPr/>
              <a:lstStyle/>
              <a:p>
                <a:endParaRPr lang="de-CH"/>
              </a:p>
            </p:txBody>
          </p:sp>
          <p:sp>
            <p:nvSpPr>
              <p:cNvPr id="2059" name="Freeform 11"/>
              <p:cNvSpPr>
                <a:spLocks/>
              </p:cNvSpPr>
              <p:nvPr/>
            </p:nvSpPr>
            <p:spPr bwMode="ltGray">
              <a:xfrm>
                <a:off x="1208" y="3083"/>
                <a:ext cx="4563" cy="1115"/>
              </a:xfrm>
              <a:custGeom>
                <a:avLst/>
                <a:gdLst/>
                <a:ahLst/>
                <a:cxnLst>
                  <a:cxn ang="0">
                    <a:pos x="4490" y="0"/>
                  </a:cxn>
                  <a:cxn ang="0">
                    <a:pos x="4292" y="93"/>
                  </a:cxn>
                  <a:cxn ang="0">
                    <a:pos x="4049" y="93"/>
                  </a:cxn>
                  <a:cxn ang="0">
                    <a:pos x="3697" y="14"/>
                  </a:cxn>
                  <a:cxn ang="0">
                    <a:pos x="3520" y="14"/>
                  </a:cxn>
                  <a:cxn ang="0">
                    <a:pos x="3410" y="78"/>
                  </a:cxn>
                  <a:cxn ang="0">
                    <a:pos x="3211" y="7"/>
                  </a:cxn>
                  <a:cxn ang="0">
                    <a:pos x="3078" y="72"/>
                  </a:cxn>
                  <a:cxn ang="0">
                    <a:pos x="2969" y="101"/>
                  </a:cxn>
                  <a:cxn ang="0">
                    <a:pos x="2814" y="42"/>
                  </a:cxn>
                  <a:cxn ang="0">
                    <a:pos x="2726" y="150"/>
                  </a:cxn>
                  <a:cxn ang="0">
                    <a:pos x="2602" y="194"/>
                  </a:cxn>
                  <a:cxn ang="0">
                    <a:pos x="2461" y="128"/>
                  </a:cxn>
                  <a:cxn ang="0">
                    <a:pos x="2263" y="116"/>
                  </a:cxn>
                  <a:cxn ang="0">
                    <a:pos x="2197" y="93"/>
                  </a:cxn>
                  <a:cxn ang="0">
                    <a:pos x="2088" y="121"/>
                  </a:cxn>
                  <a:cxn ang="0">
                    <a:pos x="1887" y="201"/>
                  </a:cxn>
                  <a:cxn ang="0">
                    <a:pos x="1735" y="273"/>
                  </a:cxn>
                  <a:cxn ang="0">
                    <a:pos x="1647" y="351"/>
                  </a:cxn>
                  <a:cxn ang="0">
                    <a:pos x="1579" y="366"/>
                  </a:cxn>
                  <a:cxn ang="0">
                    <a:pos x="1579" y="437"/>
                  </a:cxn>
                  <a:cxn ang="0">
                    <a:pos x="1404" y="496"/>
                  </a:cxn>
                  <a:cxn ang="0">
                    <a:pos x="1248" y="516"/>
                  </a:cxn>
                  <a:cxn ang="0">
                    <a:pos x="1269" y="561"/>
                  </a:cxn>
                  <a:cxn ang="0">
                    <a:pos x="1204" y="740"/>
                  </a:cxn>
                  <a:cxn ang="0">
                    <a:pos x="985" y="834"/>
                  </a:cxn>
                  <a:cxn ang="0">
                    <a:pos x="0" y="986"/>
                  </a:cxn>
                  <a:cxn ang="0">
                    <a:pos x="1072" y="1005"/>
                  </a:cxn>
                  <a:cxn ang="0">
                    <a:pos x="1116" y="956"/>
                  </a:cxn>
                  <a:cxn ang="0">
                    <a:pos x="1293" y="985"/>
                  </a:cxn>
                  <a:cxn ang="0">
                    <a:pos x="1915" y="1012"/>
                  </a:cxn>
                  <a:cxn ang="0">
                    <a:pos x="1452" y="1077"/>
                  </a:cxn>
                  <a:cxn ang="0">
                    <a:pos x="1739" y="1092"/>
                  </a:cxn>
                  <a:cxn ang="0">
                    <a:pos x="2802" y="1112"/>
                  </a:cxn>
                  <a:cxn ang="0">
                    <a:pos x="3373" y="1082"/>
                  </a:cxn>
                  <a:cxn ang="0">
                    <a:pos x="4562" y="1055"/>
                  </a:cxn>
                  <a:cxn ang="0">
                    <a:pos x="4315" y="1005"/>
                  </a:cxn>
                  <a:cxn ang="0">
                    <a:pos x="4562" y="948"/>
                  </a:cxn>
                </a:cxnLst>
                <a:rect l="0" t="0" r="r" b="b"/>
                <a:pathLst>
                  <a:path w="4563" h="1115">
                    <a:moveTo>
                      <a:pt x="4562" y="74"/>
                    </a:moveTo>
                    <a:lnTo>
                      <a:pt x="4490" y="0"/>
                    </a:lnTo>
                    <a:lnTo>
                      <a:pt x="4380" y="21"/>
                    </a:lnTo>
                    <a:lnTo>
                      <a:pt x="4292" y="93"/>
                    </a:lnTo>
                    <a:lnTo>
                      <a:pt x="4159" y="64"/>
                    </a:lnTo>
                    <a:lnTo>
                      <a:pt x="4049" y="93"/>
                    </a:lnTo>
                    <a:lnTo>
                      <a:pt x="3806" y="36"/>
                    </a:lnTo>
                    <a:lnTo>
                      <a:pt x="3697" y="14"/>
                    </a:lnTo>
                    <a:lnTo>
                      <a:pt x="3608" y="42"/>
                    </a:lnTo>
                    <a:lnTo>
                      <a:pt x="3520" y="14"/>
                    </a:lnTo>
                    <a:lnTo>
                      <a:pt x="3454" y="0"/>
                    </a:lnTo>
                    <a:lnTo>
                      <a:pt x="3410" y="78"/>
                    </a:lnTo>
                    <a:lnTo>
                      <a:pt x="3278" y="49"/>
                    </a:lnTo>
                    <a:lnTo>
                      <a:pt x="3211" y="7"/>
                    </a:lnTo>
                    <a:lnTo>
                      <a:pt x="3078" y="21"/>
                    </a:lnTo>
                    <a:lnTo>
                      <a:pt x="3078" y="72"/>
                    </a:lnTo>
                    <a:lnTo>
                      <a:pt x="3078" y="128"/>
                    </a:lnTo>
                    <a:lnTo>
                      <a:pt x="2969" y="101"/>
                    </a:lnTo>
                    <a:lnTo>
                      <a:pt x="2881" y="21"/>
                    </a:lnTo>
                    <a:lnTo>
                      <a:pt x="2814" y="42"/>
                    </a:lnTo>
                    <a:lnTo>
                      <a:pt x="2838" y="101"/>
                    </a:lnTo>
                    <a:lnTo>
                      <a:pt x="2726" y="150"/>
                    </a:lnTo>
                    <a:lnTo>
                      <a:pt x="2673" y="201"/>
                    </a:lnTo>
                    <a:lnTo>
                      <a:pt x="2602" y="194"/>
                    </a:lnTo>
                    <a:lnTo>
                      <a:pt x="2531" y="186"/>
                    </a:lnTo>
                    <a:lnTo>
                      <a:pt x="2461" y="128"/>
                    </a:lnTo>
                    <a:lnTo>
                      <a:pt x="2329" y="86"/>
                    </a:lnTo>
                    <a:lnTo>
                      <a:pt x="2263" y="116"/>
                    </a:lnTo>
                    <a:lnTo>
                      <a:pt x="2220" y="128"/>
                    </a:lnTo>
                    <a:lnTo>
                      <a:pt x="2197" y="93"/>
                    </a:lnTo>
                    <a:lnTo>
                      <a:pt x="2110" y="93"/>
                    </a:lnTo>
                    <a:lnTo>
                      <a:pt x="2088" y="121"/>
                    </a:lnTo>
                    <a:lnTo>
                      <a:pt x="2175" y="194"/>
                    </a:lnTo>
                    <a:lnTo>
                      <a:pt x="1887" y="201"/>
                    </a:lnTo>
                    <a:lnTo>
                      <a:pt x="1822" y="209"/>
                    </a:lnTo>
                    <a:lnTo>
                      <a:pt x="1735" y="273"/>
                    </a:lnTo>
                    <a:lnTo>
                      <a:pt x="1712" y="317"/>
                    </a:lnTo>
                    <a:lnTo>
                      <a:pt x="1647" y="351"/>
                    </a:lnTo>
                    <a:lnTo>
                      <a:pt x="1602" y="338"/>
                    </a:lnTo>
                    <a:lnTo>
                      <a:pt x="1579" y="366"/>
                    </a:lnTo>
                    <a:lnTo>
                      <a:pt x="1556" y="402"/>
                    </a:lnTo>
                    <a:lnTo>
                      <a:pt x="1579" y="437"/>
                    </a:lnTo>
                    <a:lnTo>
                      <a:pt x="1491" y="516"/>
                    </a:lnTo>
                    <a:lnTo>
                      <a:pt x="1404" y="496"/>
                    </a:lnTo>
                    <a:lnTo>
                      <a:pt x="1269" y="481"/>
                    </a:lnTo>
                    <a:lnTo>
                      <a:pt x="1248" y="516"/>
                    </a:lnTo>
                    <a:lnTo>
                      <a:pt x="1226" y="545"/>
                    </a:lnTo>
                    <a:lnTo>
                      <a:pt x="1269" y="561"/>
                    </a:lnTo>
                    <a:lnTo>
                      <a:pt x="1293" y="646"/>
                    </a:lnTo>
                    <a:lnTo>
                      <a:pt x="1204" y="740"/>
                    </a:lnTo>
                    <a:lnTo>
                      <a:pt x="1116" y="834"/>
                    </a:lnTo>
                    <a:lnTo>
                      <a:pt x="985" y="834"/>
                    </a:lnTo>
                    <a:lnTo>
                      <a:pt x="692" y="919"/>
                    </a:lnTo>
                    <a:lnTo>
                      <a:pt x="0" y="986"/>
                    </a:lnTo>
                    <a:lnTo>
                      <a:pt x="841" y="1017"/>
                    </a:lnTo>
                    <a:lnTo>
                      <a:pt x="1072" y="1005"/>
                    </a:lnTo>
                    <a:lnTo>
                      <a:pt x="963" y="977"/>
                    </a:lnTo>
                    <a:lnTo>
                      <a:pt x="1116" y="956"/>
                    </a:lnTo>
                    <a:lnTo>
                      <a:pt x="1360" y="963"/>
                    </a:lnTo>
                    <a:lnTo>
                      <a:pt x="1293" y="985"/>
                    </a:lnTo>
                    <a:lnTo>
                      <a:pt x="1688" y="997"/>
                    </a:lnTo>
                    <a:lnTo>
                      <a:pt x="1915" y="1012"/>
                    </a:lnTo>
                    <a:lnTo>
                      <a:pt x="1695" y="1049"/>
                    </a:lnTo>
                    <a:lnTo>
                      <a:pt x="1452" y="1077"/>
                    </a:lnTo>
                    <a:lnTo>
                      <a:pt x="1298" y="1098"/>
                    </a:lnTo>
                    <a:lnTo>
                      <a:pt x="1739" y="1092"/>
                    </a:lnTo>
                    <a:lnTo>
                      <a:pt x="2333" y="1114"/>
                    </a:lnTo>
                    <a:lnTo>
                      <a:pt x="2802" y="1112"/>
                    </a:lnTo>
                    <a:lnTo>
                      <a:pt x="3117" y="1086"/>
                    </a:lnTo>
                    <a:lnTo>
                      <a:pt x="3373" y="1082"/>
                    </a:lnTo>
                    <a:lnTo>
                      <a:pt x="4027" y="1092"/>
                    </a:lnTo>
                    <a:lnTo>
                      <a:pt x="4562" y="1055"/>
                    </a:lnTo>
                    <a:lnTo>
                      <a:pt x="4562" y="1003"/>
                    </a:lnTo>
                    <a:lnTo>
                      <a:pt x="4315" y="1005"/>
                    </a:lnTo>
                    <a:lnTo>
                      <a:pt x="4116" y="963"/>
                    </a:lnTo>
                    <a:lnTo>
                      <a:pt x="4562" y="948"/>
                    </a:lnTo>
                    <a:lnTo>
                      <a:pt x="4562" y="74"/>
                    </a:lnTo>
                  </a:path>
                </a:pathLst>
              </a:custGeom>
              <a:solidFill>
                <a:schemeClr val="bg2"/>
              </a:solidFill>
              <a:ln w="9525" cap="rnd">
                <a:noFill/>
                <a:round/>
                <a:headEnd/>
                <a:tailEnd/>
              </a:ln>
              <a:effectLst/>
            </p:spPr>
            <p:txBody>
              <a:bodyPr/>
              <a:lstStyle/>
              <a:p>
                <a:endParaRPr lang="de-CH"/>
              </a:p>
            </p:txBody>
          </p:sp>
        </p:grpSp>
      </p:grpSp>
      <p:sp>
        <p:nvSpPr>
          <p:cNvPr id="2062" name="Rectangle 14"/>
          <p:cNvSpPr>
            <a:spLocks noGrp="1" noChangeArrowheads="1"/>
          </p:cNvSpPr>
          <p:nvPr>
            <p:ph type="ctrTitle" sz="quarter"/>
          </p:nvPr>
        </p:nvSpPr>
        <p:spPr>
          <a:xfrm>
            <a:off x="533400" y="1828800"/>
            <a:ext cx="7772400" cy="1143000"/>
          </a:xfrm>
        </p:spPr>
        <p:txBody>
          <a:bodyPr/>
          <a:lstStyle>
            <a:lvl1pPr>
              <a:defRPr/>
            </a:lvl1pPr>
          </a:lstStyle>
          <a:p>
            <a:r>
              <a:rPr lang="de-DE" smtClean="0"/>
              <a:t>Titelmasterformat durch Klicken bearbeiten</a:t>
            </a:r>
            <a:endParaRPr lang="de-DE"/>
          </a:p>
        </p:txBody>
      </p:sp>
      <p:sp>
        <p:nvSpPr>
          <p:cNvPr id="2063" name="Rectangle 15"/>
          <p:cNvSpPr>
            <a:spLocks noGrp="1" noChangeArrowheads="1"/>
          </p:cNvSpPr>
          <p:nvPr>
            <p:ph type="subTitle" sz="quarter" idx="1"/>
          </p:nvPr>
        </p:nvSpPr>
        <p:spPr>
          <a:xfrm>
            <a:off x="533400" y="3505200"/>
            <a:ext cx="6400800" cy="1752600"/>
          </a:xfrm>
        </p:spPr>
        <p:txBody>
          <a:bodyPr anchor="ctr"/>
          <a:lstStyle>
            <a:lvl1pPr marL="0" indent="0" algn="ctr">
              <a:buFontTx/>
              <a:buNone/>
              <a:defRPr/>
            </a:lvl1pPr>
          </a:lstStyle>
          <a:p>
            <a:r>
              <a:rPr lang="de-DE" smtClean="0"/>
              <a:t>Formatvorlage des Untertitelmasters durch Klicken bearbeiten</a:t>
            </a:r>
            <a:endParaRPr lang="de-DE"/>
          </a:p>
        </p:txBody>
      </p:sp>
      <p:sp>
        <p:nvSpPr>
          <p:cNvPr id="2064" name="Rectangle 16"/>
          <p:cNvSpPr>
            <a:spLocks noGrp="1" noChangeArrowheads="1"/>
          </p:cNvSpPr>
          <p:nvPr>
            <p:ph type="dt" sz="quarter" idx="2"/>
          </p:nvPr>
        </p:nvSpPr>
        <p:spPr>
          <a:xfrm>
            <a:off x="533400" y="6248400"/>
            <a:ext cx="1905000" cy="457200"/>
          </a:xfrm>
        </p:spPr>
        <p:txBody>
          <a:bodyPr/>
          <a:lstStyle>
            <a:lvl1pPr>
              <a:defRPr/>
            </a:lvl1pPr>
          </a:lstStyle>
          <a:p>
            <a:endParaRPr lang="de-DE"/>
          </a:p>
        </p:txBody>
      </p:sp>
      <p:sp>
        <p:nvSpPr>
          <p:cNvPr id="2065" name="Rectangle 17"/>
          <p:cNvSpPr>
            <a:spLocks noGrp="1" noChangeArrowheads="1"/>
          </p:cNvSpPr>
          <p:nvPr>
            <p:ph type="ftr" sz="quarter" idx="3"/>
          </p:nvPr>
        </p:nvSpPr>
        <p:spPr>
          <a:xfrm>
            <a:off x="3048000" y="6248400"/>
            <a:ext cx="2895600" cy="457200"/>
          </a:xfrm>
        </p:spPr>
        <p:txBody>
          <a:bodyPr/>
          <a:lstStyle>
            <a:lvl1pPr>
              <a:defRPr/>
            </a:lvl1pPr>
          </a:lstStyle>
          <a:p>
            <a:endParaRPr lang="de-DE"/>
          </a:p>
        </p:txBody>
      </p:sp>
      <p:sp>
        <p:nvSpPr>
          <p:cNvPr id="2066" name="Rectangle 18"/>
          <p:cNvSpPr>
            <a:spLocks noGrp="1" noChangeArrowheads="1"/>
          </p:cNvSpPr>
          <p:nvPr>
            <p:ph type="sldNum" sz="quarter" idx="4"/>
          </p:nvPr>
        </p:nvSpPr>
        <p:spPr>
          <a:xfrm>
            <a:off x="6553200" y="6246813"/>
            <a:ext cx="1905000" cy="457200"/>
          </a:xfrm>
        </p:spPr>
        <p:txBody>
          <a:bodyPr/>
          <a:lstStyle>
            <a:lvl1pPr>
              <a:defRPr/>
            </a:lvl1pPr>
          </a:lstStyle>
          <a:p>
            <a:fld id="{7D283D2C-A596-40A0-AE89-40160302D8FE}"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3CAA03F5-1592-46B9-9E45-F38D6F47B18E}"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457200"/>
            <a:ext cx="1943100" cy="54864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85800" y="4572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32CEF4AC-BBCF-43BC-AE7F-C534B34B7DCA}"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7424A50B-B10C-404D-B8F1-E2DECB1DF017}"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AF79286C-A04E-4D1B-A401-E7B955289F9A}"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29B8DD1B-DB42-4CEF-B778-3BAB26ACAFB8}"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DE"/>
          </a:p>
        </p:txBody>
      </p:sp>
      <p:sp>
        <p:nvSpPr>
          <p:cNvPr id="8" name="Fußzeilenplatzhalter 7"/>
          <p:cNvSpPr>
            <a:spLocks noGrp="1"/>
          </p:cNvSpPr>
          <p:nvPr>
            <p:ph type="ftr" sz="quarter" idx="11"/>
          </p:nvPr>
        </p:nvSpPr>
        <p:spPr/>
        <p:txBody>
          <a:bodyPr/>
          <a:lstStyle>
            <a:lvl1pPr>
              <a:defRPr/>
            </a:lvl1pPr>
          </a:lstStyle>
          <a:p>
            <a:endParaRPr lang="de-DE"/>
          </a:p>
        </p:txBody>
      </p:sp>
      <p:sp>
        <p:nvSpPr>
          <p:cNvPr id="9" name="Foliennummernplatzhalter 8"/>
          <p:cNvSpPr>
            <a:spLocks noGrp="1"/>
          </p:cNvSpPr>
          <p:nvPr>
            <p:ph type="sldNum" sz="quarter" idx="12"/>
          </p:nvPr>
        </p:nvSpPr>
        <p:spPr/>
        <p:txBody>
          <a:bodyPr/>
          <a:lstStyle>
            <a:lvl1pPr>
              <a:defRPr/>
            </a:lvl1pPr>
          </a:lstStyle>
          <a:p>
            <a:fld id="{CD3B1EA7-6E74-4826-86EE-C30F3A4BF905}"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p>
        </p:txBody>
      </p:sp>
      <p:sp>
        <p:nvSpPr>
          <p:cNvPr id="4" name="Fußzeilenplatzhalter 3"/>
          <p:cNvSpPr>
            <a:spLocks noGrp="1"/>
          </p:cNvSpPr>
          <p:nvPr>
            <p:ph type="ftr" sz="quarter" idx="11"/>
          </p:nvPr>
        </p:nvSpPr>
        <p:spPr/>
        <p:txBody>
          <a:bodyPr/>
          <a:lstStyle>
            <a:lvl1pPr>
              <a:defRPr/>
            </a:lvl1pPr>
          </a:lstStyle>
          <a:p>
            <a:endParaRPr lang="de-DE"/>
          </a:p>
        </p:txBody>
      </p:sp>
      <p:sp>
        <p:nvSpPr>
          <p:cNvPr id="5" name="Foliennummernplatzhalter 4"/>
          <p:cNvSpPr>
            <a:spLocks noGrp="1"/>
          </p:cNvSpPr>
          <p:nvPr>
            <p:ph type="sldNum" sz="quarter" idx="12"/>
          </p:nvPr>
        </p:nvSpPr>
        <p:spPr/>
        <p:txBody>
          <a:bodyPr/>
          <a:lstStyle>
            <a:lvl1pPr>
              <a:defRPr/>
            </a:lvl1pPr>
          </a:lstStyle>
          <a:p>
            <a:fld id="{C3C75FDD-5D71-4110-B70B-FE179D241A6B}"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61B6D9E1-0744-4AEA-89F4-78D21E738748}"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1B2D3927-17F5-44E4-A495-C46000A59ED2}"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65B519EB-394F-4564-A87E-98525C1A1F72}"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grpSp>
        <p:nvGrpSpPr>
          <p:cNvPr id="2" name="Group 13"/>
          <p:cNvGrpSpPr>
            <a:grpSpLocks/>
          </p:cNvGrpSpPr>
          <p:nvPr/>
        </p:nvGrpSpPr>
        <p:grpSpPr bwMode="auto">
          <a:xfrm>
            <a:off x="0" y="2895600"/>
            <a:ext cx="9161463" cy="3960813"/>
            <a:chOff x="0" y="1824"/>
            <a:chExt cx="5771" cy="2495"/>
          </a:xfrm>
        </p:grpSpPr>
        <p:sp>
          <p:nvSpPr>
            <p:cNvPr id="1026"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w="9525">
              <a:noFill/>
              <a:miter lim="800000"/>
              <a:headEnd/>
              <a:tailEnd/>
            </a:ln>
            <a:effectLst/>
          </p:spPr>
          <p:txBody>
            <a:bodyPr wrap="none" anchor="ctr"/>
            <a:lstStyle/>
            <a:p>
              <a:endParaRPr lang="de-CH"/>
            </a:p>
          </p:txBody>
        </p:sp>
        <p:grpSp>
          <p:nvGrpSpPr>
            <p:cNvPr id="3" name="Group 12"/>
            <p:cNvGrpSpPr>
              <a:grpSpLocks/>
            </p:cNvGrpSpPr>
            <p:nvPr/>
          </p:nvGrpSpPr>
          <p:grpSpPr bwMode="auto">
            <a:xfrm>
              <a:off x="2680" y="1824"/>
              <a:ext cx="3091" cy="2422"/>
              <a:chOff x="2680" y="1824"/>
              <a:chExt cx="3091" cy="2422"/>
            </a:xfrm>
          </p:grpSpPr>
          <p:grpSp>
            <p:nvGrpSpPr>
              <p:cNvPr id="4" name="Group 9"/>
              <p:cNvGrpSpPr>
                <a:grpSpLocks/>
              </p:cNvGrpSpPr>
              <p:nvPr/>
            </p:nvGrpSpPr>
            <p:grpSpPr bwMode="auto">
              <a:xfrm>
                <a:off x="4106" y="1824"/>
                <a:ext cx="1665" cy="1700"/>
                <a:chOff x="4106" y="1824"/>
                <a:chExt cx="1665" cy="1700"/>
              </a:xfrm>
            </p:grpSpPr>
            <p:sp>
              <p:nvSpPr>
                <p:cNvPr id="1027" name="Freeform 3"/>
                <p:cNvSpPr>
                  <a:spLocks/>
                </p:cNvSpPr>
                <p:nvPr/>
              </p:nvSpPr>
              <p:spPr bwMode="ltGray">
                <a:xfrm>
                  <a:off x="4106" y="1826"/>
                  <a:ext cx="942" cy="760"/>
                </a:xfrm>
                <a:custGeom>
                  <a:avLst/>
                  <a:gdLst/>
                  <a:ahLst/>
                  <a:cxnLst>
                    <a:cxn ang="0">
                      <a:pos x="618" y="605"/>
                    </a:cxn>
                    <a:cxn ang="0">
                      <a:pos x="699" y="478"/>
                    </a:cxn>
                    <a:cxn ang="0">
                      <a:pos x="739" y="478"/>
                    </a:cxn>
                    <a:cxn ang="0">
                      <a:pos x="719" y="583"/>
                    </a:cxn>
                    <a:cxn ang="0">
                      <a:pos x="759" y="552"/>
                    </a:cxn>
                    <a:cxn ang="0">
                      <a:pos x="776" y="517"/>
                    </a:cxn>
                    <a:cxn ang="0">
                      <a:pos x="797" y="487"/>
                    </a:cxn>
                    <a:cxn ang="0">
                      <a:pos x="867" y="523"/>
                    </a:cxn>
                    <a:cxn ang="0">
                      <a:pos x="880" y="461"/>
                    </a:cxn>
                    <a:cxn ang="0">
                      <a:pos x="820" y="431"/>
                    </a:cxn>
                    <a:cxn ang="0">
                      <a:pos x="769" y="412"/>
                    </a:cxn>
                    <a:cxn ang="0">
                      <a:pos x="789" y="347"/>
                    </a:cxn>
                    <a:cxn ang="0">
                      <a:pos x="776" y="302"/>
                    </a:cxn>
                    <a:cxn ang="0">
                      <a:pos x="941" y="110"/>
                    </a:cxn>
                    <a:cxn ang="0">
                      <a:pos x="417" y="110"/>
                    </a:cxn>
                    <a:cxn ang="0">
                      <a:pos x="343" y="114"/>
                    </a:cxn>
                    <a:cxn ang="0">
                      <a:pos x="261" y="136"/>
                    </a:cxn>
                    <a:cxn ang="0">
                      <a:pos x="245" y="136"/>
                    </a:cxn>
                    <a:cxn ang="0">
                      <a:pos x="161" y="180"/>
                    </a:cxn>
                    <a:cxn ang="0">
                      <a:pos x="235" y="193"/>
                    </a:cxn>
                    <a:cxn ang="0">
                      <a:pos x="261" y="210"/>
                    </a:cxn>
                    <a:cxn ang="0">
                      <a:pos x="275" y="220"/>
                    </a:cxn>
                    <a:cxn ang="0">
                      <a:pos x="127" y="259"/>
                    </a:cxn>
                    <a:cxn ang="0">
                      <a:pos x="97" y="312"/>
                    </a:cxn>
                    <a:cxn ang="0">
                      <a:pos x="204" y="285"/>
                    </a:cxn>
                    <a:cxn ang="0">
                      <a:pos x="151" y="338"/>
                    </a:cxn>
                    <a:cxn ang="0">
                      <a:pos x="84" y="347"/>
                    </a:cxn>
                    <a:cxn ang="0">
                      <a:pos x="13" y="382"/>
                    </a:cxn>
                    <a:cxn ang="0">
                      <a:pos x="87" y="421"/>
                    </a:cxn>
                    <a:cxn ang="0">
                      <a:pos x="134" y="431"/>
                    </a:cxn>
                    <a:cxn ang="0">
                      <a:pos x="44" y="478"/>
                    </a:cxn>
                    <a:cxn ang="0">
                      <a:pos x="0" y="504"/>
                    </a:cxn>
                    <a:cxn ang="0">
                      <a:pos x="63" y="523"/>
                    </a:cxn>
                    <a:cxn ang="0">
                      <a:pos x="134" y="500"/>
                    </a:cxn>
                    <a:cxn ang="0">
                      <a:pos x="130" y="527"/>
                    </a:cxn>
                    <a:cxn ang="0">
                      <a:pos x="187" y="540"/>
                    </a:cxn>
                    <a:cxn ang="0">
                      <a:pos x="187" y="474"/>
                    </a:cxn>
                    <a:cxn ang="0">
                      <a:pos x="285" y="469"/>
                    </a:cxn>
                    <a:cxn ang="0">
                      <a:pos x="272" y="548"/>
                    </a:cxn>
                    <a:cxn ang="0">
                      <a:pos x="316" y="527"/>
                    </a:cxn>
                    <a:cxn ang="0">
                      <a:pos x="389" y="496"/>
                    </a:cxn>
                    <a:cxn ang="0">
                      <a:pos x="419" y="575"/>
                    </a:cxn>
                    <a:cxn ang="0">
                      <a:pos x="523" y="583"/>
                    </a:cxn>
                    <a:cxn ang="0">
                      <a:pos x="517" y="605"/>
                    </a:cxn>
                    <a:cxn ang="0">
                      <a:pos x="467" y="618"/>
                    </a:cxn>
                    <a:cxn ang="0">
                      <a:pos x="353" y="650"/>
                    </a:cxn>
                    <a:cxn ang="0">
                      <a:pos x="484" y="640"/>
                    </a:cxn>
                    <a:cxn ang="0">
                      <a:pos x="426" y="671"/>
                    </a:cxn>
                    <a:cxn ang="0">
                      <a:pos x="440" y="684"/>
                    </a:cxn>
                    <a:cxn ang="0">
                      <a:pos x="517" y="715"/>
                    </a:cxn>
                    <a:cxn ang="0">
                      <a:pos x="662" y="724"/>
                    </a:cxn>
                    <a:cxn ang="0">
                      <a:pos x="578" y="741"/>
                    </a:cxn>
                  </a:cxnLst>
                  <a:rect l="0" t="0" r="r" b="b"/>
                  <a:pathLst>
                    <a:path w="942" h="760">
                      <a:moveTo>
                        <a:pt x="713" y="702"/>
                      </a:moveTo>
                      <a:lnTo>
                        <a:pt x="685" y="680"/>
                      </a:lnTo>
                      <a:lnTo>
                        <a:pt x="648" y="627"/>
                      </a:lnTo>
                      <a:lnTo>
                        <a:pt x="625" y="627"/>
                      </a:lnTo>
                      <a:lnTo>
                        <a:pt x="618" y="605"/>
                      </a:lnTo>
                      <a:lnTo>
                        <a:pt x="638" y="593"/>
                      </a:lnTo>
                      <a:lnTo>
                        <a:pt x="638" y="562"/>
                      </a:lnTo>
                      <a:lnTo>
                        <a:pt x="656" y="552"/>
                      </a:lnTo>
                      <a:lnTo>
                        <a:pt x="705" y="491"/>
                      </a:lnTo>
                      <a:lnTo>
                        <a:pt x="699" y="478"/>
                      </a:lnTo>
                      <a:lnTo>
                        <a:pt x="732" y="435"/>
                      </a:lnTo>
                      <a:lnTo>
                        <a:pt x="746" y="439"/>
                      </a:lnTo>
                      <a:lnTo>
                        <a:pt x="753" y="461"/>
                      </a:lnTo>
                      <a:lnTo>
                        <a:pt x="746" y="474"/>
                      </a:lnTo>
                      <a:lnTo>
                        <a:pt x="739" y="478"/>
                      </a:lnTo>
                      <a:lnTo>
                        <a:pt x="739" y="500"/>
                      </a:lnTo>
                      <a:lnTo>
                        <a:pt x="746" y="496"/>
                      </a:lnTo>
                      <a:lnTo>
                        <a:pt x="729" y="540"/>
                      </a:lnTo>
                      <a:lnTo>
                        <a:pt x="713" y="562"/>
                      </a:lnTo>
                      <a:lnTo>
                        <a:pt x="719" y="583"/>
                      </a:lnTo>
                      <a:lnTo>
                        <a:pt x="725" y="552"/>
                      </a:lnTo>
                      <a:lnTo>
                        <a:pt x="739" y="566"/>
                      </a:lnTo>
                      <a:lnTo>
                        <a:pt x="742" y="544"/>
                      </a:lnTo>
                      <a:lnTo>
                        <a:pt x="753" y="540"/>
                      </a:lnTo>
                      <a:lnTo>
                        <a:pt x="759" y="552"/>
                      </a:lnTo>
                      <a:lnTo>
                        <a:pt x="766" y="540"/>
                      </a:lnTo>
                      <a:lnTo>
                        <a:pt x="766" y="527"/>
                      </a:lnTo>
                      <a:lnTo>
                        <a:pt x="793" y="540"/>
                      </a:lnTo>
                      <a:lnTo>
                        <a:pt x="803" y="531"/>
                      </a:lnTo>
                      <a:lnTo>
                        <a:pt x="776" y="517"/>
                      </a:lnTo>
                      <a:lnTo>
                        <a:pt x="772" y="504"/>
                      </a:lnTo>
                      <a:lnTo>
                        <a:pt x="793" y="504"/>
                      </a:lnTo>
                      <a:lnTo>
                        <a:pt x="799" y="523"/>
                      </a:lnTo>
                      <a:lnTo>
                        <a:pt x="822" y="504"/>
                      </a:lnTo>
                      <a:lnTo>
                        <a:pt x="797" y="487"/>
                      </a:lnTo>
                      <a:lnTo>
                        <a:pt x="803" y="474"/>
                      </a:lnTo>
                      <a:lnTo>
                        <a:pt x="822" y="482"/>
                      </a:lnTo>
                      <a:lnTo>
                        <a:pt x="833" y="496"/>
                      </a:lnTo>
                      <a:lnTo>
                        <a:pt x="833" y="504"/>
                      </a:lnTo>
                      <a:lnTo>
                        <a:pt x="867" y="523"/>
                      </a:lnTo>
                      <a:lnTo>
                        <a:pt x="867" y="500"/>
                      </a:lnTo>
                      <a:lnTo>
                        <a:pt x="894" y="513"/>
                      </a:lnTo>
                      <a:lnTo>
                        <a:pt x="890" y="482"/>
                      </a:lnTo>
                      <a:lnTo>
                        <a:pt x="894" y="457"/>
                      </a:lnTo>
                      <a:lnTo>
                        <a:pt x="880" y="461"/>
                      </a:lnTo>
                      <a:lnTo>
                        <a:pt x="877" y="474"/>
                      </a:lnTo>
                      <a:lnTo>
                        <a:pt x="860" y="465"/>
                      </a:lnTo>
                      <a:lnTo>
                        <a:pt x="833" y="457"/>
                      </a:lnTo>
                      <a:lnTo>
                        <a:pt x="822" y="461"/>
                      </a:lnTo>
                      <a:lnTo>
                        <a:pt x="820" y="431"/>
                      </a:lnTo>
                      <a:lnTo>
                        <a:pt x="810" y="452"/>
                      </a:lnTo>
                      <a:lnTo>
                        <a:pt x="803" y="435"/>
                      </a:lnTo>
                      <a:lnTo>
                        <a:pt x="793" y="421"/>
                      </a:lnTo>
                      <a:lnTo>
                        <a:pt x="776" y="431"/>
                      </a:lnTo>
                      <a:lnTo>
                        <a:pt x="769" y="412"/>
                      </a:lnTo>
                      <a:lnTo>
                        <a:pt x="772" y="403"/>
                      </a:lnTo>
                      <a:lnTo>
                        <a:pt x="803" y="399"/>
                      </a:lnTo>
                      <a:lnTo>
                        <a:pt x="836" y="390"/>
                      </a:lnTo>
                      <a:lnTo>
                        <a:pt x="810" y="355"/>
                      </a:lnTo>
                      <a:lnTo>
                        <a:pt x="789" y="347"/>
                      </a:lnTo>
                      <a:lnTo>
                        <a:pt x="789" y="329"/>
                      </a:lnTo>
                      <a:lnTo>
                        <a:pt x="786" y="338"/>
                      </a:lnTo>
                      <a:lnTo>
                        <a:pt x="810" y="325"/>
                      </a:lnTo>
                      <a:lnTo>
                        <a:pt x="803" y="312"/>
                      </a:lnTo>
                      <a:lnTo>
                        <a:pt x="776" y="302"/>
                      </a:lnTo>
                      <a:lnTo>
                        <a:pt x="776" y="289"/>
                      </a:lnTo>
                      <a:lnTo>
                        <a:pt x="816" y="289"/>
                      </a:lnTo>
                      <a:lnTo>
                        <a:pt x="860" y="268"/>
                      </a:lnTo>
                      <a:lnTo>
                        <a:pt x="920" y="229"/>
                      </a:lnTo>
                      <a:lnTo>
                        <a:pt x="941" y="110"/>
                      </a:lnTo>
                      <a:lnTo>
                        <a:pt x="860" y="0"/>
                      </a:lnTo>
                      <a:lnTo>
                        <a:pt x="732" y="8"/>
                      </a:lnTo>
                      <a:lnTo>
                        <a:pt x="521" y="106"/>
                      </a:lnTo>
                      <a:lnTo>
                        <a:pt x="497" y="74"/>
                      </a:lnTo>
                      <a:lnTo>
                        <a:pt x="417" y="110"/>
                      </a:lnTo>
                      <a:lnTo>
                        <a:pt x="369" y="106"/>
                      </a:lnTo>
                      <a:lnTo>
                        <a:pt x="373" y="70"/>
                      </a:lnTo>
                      <a:lnTo>
                        <a:pt x="353" y="93"/>
                      </a:lnTo>
                      <a:lnTo>
                        <a:pt x="322" y="93"/>
                      </a:lnTo>
                      <a:lnTo>
                        <a:pt x="343" y="114"/>
                      </a:lnTo>
                      <a:lnTo>
                        <a:pt x="336" y="127"/>
                      </a:lnTo>
                      <a:lnTo>
                        <a:pt x="329" y="114"/>
                      </a:lnTo>
                      <a:lnTo>
                        <a:pt x="316" y="118"/>
                      </a:lnTo>
                      <a:lnTo>
                        <a:pt x="278" y="110"/>
                      </a:lnTo>
                      <a:lnTo>
                        <a:pt x="261" y="136"/>
                      </a:lnTo>
                      <a:lnTo>
                        <a:pt x="282" y="136"/>
                      </a:lnTo>
                      <a:lnTo>
                        <a:pt x="295" y="149"/>
                      </a:lnTo>
                      <a:lnTo>
                        <a:pt x="272" y="149"/>
                      </a:lnTo>
                      <a:lnTo>
                        <a:pt x="255" y="149"/>
                      </a:lnTo>
                      <a:lnTo>
                        <a:pt x="245" y="136"/>
                      </a:lnTo>
                      <a:lnTo>
                        <a:pt x="225" y="162"/>
                      </a:lnTo>
                      <a:lnTo>
                        <a:pt x="215" y="184"/>
                      </a:lnTo>
                      <a:lnTo>
                        <a:pt x="195" y="149"/>
                      </a:lnTo>
                      <a:lnTo>
                        <a:pt x="195" y="171"/>
                      </a:lnTo>
                      <a:lnTo>
                        <a:pt x="161" y="180"/>
                      </a:lnTo>
                      <a:lnTo>
                        <a:pt x="187" y="206"/>
                      </a:lnTo>
                      <a:lnTo>
                        <a:pt x="208" y="210"/>
                      </a:lnTo>
                      <a:lnTo>
                        <a:pt x="222" y="233"/>
                      </a:lnTo>
                      <a:lnTo>
                        <a:pt x="251" y="229"/>
                      </a:lnTo>
                      <a:lnTo>
                        <a:pt x="235" y="193"/>
                      </a:lnTo>
                      <a:lnTo>
                        <a:pt x="248" y="171"/>
                      </a:lnTo>
                      <a:lnTo>
                        <a:pt x="259" y="189"/>
                      </a:lnTo>
                      <a:lnTo>
                        <a:pt x="248" y="210"/>
                      </a:lnTo>
                      <a:lnTo>
                        <a:pt x="259" y="229"/>
                      </a:lnTo>
                      <a:lnTo>
                        <a:pt x="261" y="210"/>
                      </a:lnTo>
                      <a:lnTo>
                        <a:pt x="278" y="197"/>
                      </a:lnTo>
                      <a:lnTo>
                        <a:pt x="302" y="184"/>
                      </a:lnTo>
                      <a:lnTo>
                        <a:pt x="312" y="193"/>
                      </a:lnTo>
                      <a:lnTo>
                        <a:pt x="295" y="206"/>
                      </a:lnTo>
                      <a:lnTo>
                        <a:pt x="275" y="220"/>
                      </a:lnTo>
                      <a:lnTo>
                        <a:pt x="265" y="246"/>
                      </a:lnTo>
                      <a:lnTo>
                        <a:pt x="235" y="254"/>
                      </a:lnTo>
                      <a:lnTo>
                        <a:pt x="195" y="233"/>
                      </a:lnTo>
                      <a:lnTo>
                        <a:pt x="187" y="254"/>
                      </a:lnTo>
                      <a:lnTo>
                        <a:pt x="127" y="259"/>
                      </a:lnTo>
                      <a:lnTo>
                        <a:pt x="94" y="276"/>
                      </a:lnTo>
                      <a:lnTo>
                        <a:pt x="73" y="268"/>
                      </a:lnTo>
                      <a:lnTo>
                        <a:pt x="73" y="289"/>
                      </a:lnTo>
                      <a:lnTo>
                        <a:pt x="94" y="285"/>
                      </a:lnTo>
                      <a:lnTo>
                        <a:pt x="97" y="312"/>
                      </a:lnTo>
                      <a:lnTo>
                        <a:pt x="124" y="308"/>
                      </a:lnTo>
                      <a:lnTo>
                        <a:pt x="134" y="289"/>
                      </a:lnTo>
                      <a:lnTo>
                        <a:pt x="137" y="302"/>
                      </a:lnTo>
                      <a:lnTo>
                        <a:pt x="181" y="298"/>
                      </a:lnTo>
                      <a:lnTo>
                        <a:pt x="204" y="285"/>
                      </a:lnTo>
                      <a:lnTo>
                        <a:pt x="212" y="312"/>
                      </a:lnTo>
                      <a:lnTo>
                        <a:pt x="198" y="308"/>
                      </a:lnTo>
                      <a:lnTo>
                        <a:pt x="191" y="316"/>
                      </a:lnTo>
                      <a:lnTo>
                        <a:pt x="195" y="333"/>
                      </a:lnTo>
                      <a:lnTo>
                        <a:pt x="151" y="338"/>
                      </a:lnTo>
                      <a:lnTo>
                        <a:pt x="127" y="343"/>
                      </a:lnTo>
                      <a:lnTo>
                        <a:pt x="134" y="364"/>
                      </a:lnTo>
                      <a:lnTo>
                        <a:pt x="120" y="355"/>
                      </a:lnTo>
                      <a:lnTo>
                        <a:pt x="110" y="368"/>
                      </a:lnTo>
                      <a:lnTo>
                        <a:pt x="84" y="347"/>
                      </a:lnTo>
                      <a:lnTo>
                        <a:pt x="77" y="368"/>
                      </a:lnTo>
                      <a:lnTo>
                        <a:pt x="50" y="360"/>
                      </a:lnTo>
                      <a:lnTo>
                        <a:pt x="36" y="373"/>
                      </a:lnTo>
                      <a:lnTo>
                        <a:pt x="30" y="382"/>
                      </a:lnTo>
                      <a:lnTo>
                        <a:pt x="13" y="382"/>
                      </a:lnTo>
                      <a:lnTo>
                        <a:pt x="6" y="403"/>
                      </a:lnTo>
                      <a:lnTo>
                        <a:pt x="26" y="412"/>
                      </a:lnTo>
                      <a:lnTo>
                        <a:pt x="54" y="408"/>
                      </a:lnTo>
                      <a:lnTo>
                        <a:pt x="67" y="425"/>
                      </a:lnTo>
                      <a:lnTo>
                        <a:pt x="87" y="421"/>
                      </a:lnTo>
                      <a:lnTo>
                        <a:pt x="114" y="412"/>
                      </a:lnTo>
                      <a:lnTo>
                        <a:pt x="137" y="421"/>
                      </a:lnTo>
                      <a:lnTo>
                        <a:pt x="147" y="408"/>
                      </a:lnTo>
                      <a:lnTo>
                        <a:pt x="151" y="416"/>
                      </a:lnTo>
                      <a:lnTo>
                        <a:pt x="134" y="431"/>
                      </a:lnTo>
                      <a:lnTo>
                        <a:pt x="100" y="435"/>
                      </a:lnTo>
                      <a:lnTo>
                        <a:pt x="117" y="452"/>
                      </a:lnTo>
                      <a:lnTo>
                        <a:pt x="67" y="457"/>
                      </a:lnTo>
                      <a:lnTo>
                        <a:pt x="67" y="474"/>
                      </a:lnTo>
                      <a:lnTo>
                        <a:pt x="44" y="478"/>
                      </a:lnTo>
                      <a:lnTo>
                        <a:pt x="30" y="478"/>
                      </a:lnTo>
                      <a:lnTo>
                        <a:pt x="26" y="482"/>
                      </a:lnTo>
                      <a:lnTo>
                        <a:pt x="3" y="474"/>
                      </a:lnTo>
                      <a:lnTo>
                        <a:pt x="6" y="482"/>
                      </a:lnTo>
                      <a:lnTo>
                        <a:pt x="0" y="504"/>
                      </a:lnTo>
                      <a:lnTo>
                        <a:pt x="23" y="504"/>
                      </a:lnTo>
                      <a:lnTo>
                        <a:pt x="26" y="517"/>
                      </a:lnTo>
                      <a:lnTo>
                        <a:pt x="46" y="508"/>
                      </a:lnTo>
                      <a:lnTo>
                        <a:pt x="61" y="508"/>
                      </a:lnTo>
                      <a:lnTo>
                        <a:pt x="63" y="523"/>
                      </a:lnTo>
                      <a:lnTo>
                        <a:pt x="80" y="517"/>
                      </a:lnTo>
                      <a:lnTo>
                        <a:pt x="73" y="491"/>
                      </a:lnTo>
                      <a:lnTo>
                        <a:pt x="107" y="491"/>
                      </a:lnTo>
                      <a:lnTo>
                        <a:pt x="110" y="504"/>
                      </a:lnTo>
                      <a:lnTo>
                        <a:pt x="134" y="500"/>
                      </a:lnTo>
                      <a:lnTo>
                        <a:pt x="158" y="504"/>
                      </a:lnTo>
                      <a:lnTo>
                        <a:pt x="164" y="478"/>
                      </a:lnTo>
                      <a:lnTo>
                        <a:pt x="171" y="491"/>
                      </a:lnTo>
                      <a:lnTo>
                        <a:pt x="158" y="508"/>
                      </a:lnTo>
                      <a:lnTo>
                        <a:pt x="130" y="527"/>
                      </a:lnTo>
                      <a:lnTo>
                        <a:pt x="114" y="540"/>
                      </a:lnTo>
                      <a:lnTo>
                        <a:pt x="141" y="535"/>
                      </a:lnTo>
                      <a:lnTo>
                        <a:pt x="144" y="552"/>
                      </a:lnTo>
                      <a:lnTo>
                        <a:pt x="147" y="562"/>
                      </a:lnTo>
                      <a:lnTo>
                        <a:pt x="187" y="540"/>
                      </a:lnTo>
                      <a:lnTo>
                        <a:pt x="225" y="500"/>
                      </a:lnTo>
                      <a:lnTo>
                        <a:pt x="191" y="517"/>
                      </a:lnTo>
                      <a:lnTo>
                        <a:pt x="175" y="491"/>
                      </a:lnTo>
                      <a:lnTo>
                        <a:pt x="215" y="482"/>
                      </a:lnTo>
                      <a:lnTo>
                        <a:pt x="187" y="474"/>
                      </a:lnTo>
                      <a:lnTo>
                        <a:pt x="212" y="452"/>
                      </a:lnTo>
                      <a:lnTo>
                        <a:pt x="238" y="500"/>
                      </a:lnTo>
                      <a:lnTo>
                        <a:pt x="245" y="474"/>
                      </a:lnTo>
                      <a:lnTo>
                        <a:pt x="259" y="496"/>
                      </a:lnTo>
                      <a:lnTo>
                        <a:pt x="285" y="469"/>
                      </a:lnTo>
                      <a:lnTo>
                        <a:pt x="272" y="517"/>
                      </a:lnTo>
                      <a:lnTo>
                        <a:pt x="275" y="540"/>
                      </a:lnTo>
                      <a:lnTo>
                        <a:pt x="228" y="548"/>
                      </a:lnTo>
                      <a:lnTo>
                        <a:pt x="309" y="552"/>
                      </a:lnTo>
                      <a:lnTo>
                        <a:pt x="272" y="548"/>
                      </a:lnTo>
                      <a:lnTo>
                        <a:pt x="289" y="504"/>
                      </a:lnTo>
                      <a:lnTo>
                        <a:pt x="329" y="496"/>
                      </a:lnTo>
                      <a:lnTo>
                        <a:pt x="343" y="478"/>
                      </a:lnTo>
                      <a:lnTo>
                        <a:pt x="353" y="517"/>
                      </a:lnTo>
                      <a:lnTo>
                        <a:pt x="316" y="527"/>
                      </a:lnTo>
                      <a:lnTo>
                        <a:pt x="346" y="531"/>
                      </a:lnTo>
                      <a:lnTo>
                        <a:pt x="376" y="535"/>
                      </a:lnTo>
                      <a:lnTo>
                        <a:pt x="359" y="513"/>
                      </a:lnTo>
                      <a:lnTo>
                        <a:pt x="369" y="478"/>
                      </a:lnTo>
                      <a:lnTo>
                        <a:pt x="389" y="496"/>
                      </a:lnTo>
                      <a:lnTo>
                        <a:pt x="382" y="531"/>
                      </a:lnTo>
                      <a:lnTo>
                        <a:pt x="413" y="544"/>
                      </a:lnTo>
                      <a:lnTo>
                        <a:pt x="336" y="566"/>
                      </a:lnTo>
                      <a:lnTo>
                        <a:pt x="410" y="562"/>
                      </a:lnTo>
                      <a:lnTo>
                        <a:pt x="419" y="575"/>
                      </a:lnTo>
                      <a:lnTo>
                        <a:pt x="440" y="557"/>
                      </a:lnTo>
                      <a:lnTo>
                        <a:pt x="453" y="575"/>
                      </a:lnTo>
                      <a:lnTo>
                        <a:pt x="490" y="513"/>
                      </a:lnTo>
                      <a:lnTo>
                        <a:pt x="510" y="523"/>
                      </a:lnTo>
                      <a:lnTo>
                        <a:pt x="523" y="583"/>
                      </a:lnTo>
                      <a:lnTo>
                        <a:pt x="467" y="544"/>
                      </a:lnTo>
                      <a:lnTo>
                        <a:pt x="484" y="566"/>
                      </a:lnTo>
                      <a:lnTo>
                        <a:pt x="517" y="557"/>
                      </a:lnTo>
                      <a:lnTo>
                        <a:pt x="521" y="583"/>
                      </a:lnTo>
                      <a:lnTo>
                        <a:pt x="517" y="605"/>
                      </a:lnTo>
                      <a:lnTo>
                        <a:pt x="490" y="557"/>
                      </a:lnTo>
                      <a:lnTo>
                        <a:pt x="447" y="605"/>
                      </a:lnTo>
                      <a:lnTo>
                        <a:pt x="402" y="579"/>
                      </a:lnTo>
                      <a:lnTo>
                        <a:pt x="426" y="610"/>
                      </a:lnTo>
                      <a:lnTo>
                        <a:pt x="467" y="618"/>
                      </a:lnTo>
                      <a:lnTo>
                        <a:pt x="500" y="622"/>
                      </a:lnTo>
                      <a:lnTo>
                        <a:pt x="531" y="680"/>
                      </a:lnTo>
                      <a:lnTo>
                        <a:pt x="433" y="622"/>
                      </a:lnTo>
                      <a:lnTo>
                        <a:pt x="433" y="644"/>
                      </a:lnTo>
                      <a:lnTo>
                        <a:pt x="353" y="650"/>
                      </a:lnTo>
                      <a:lnTo>
                        <a:pt x="329" y="631"/>
                      </a:lnTo>
                      <a:lnTo>
                        <a:pt x="305" y="650"/>
                      </a:lnTo>
                      <a:lnTo>
                        <a:pt x="349" y="650"/>
                      </a:lnTo>
                      <a:lnTo>
                        <a:pt x="443" y="650"/>
                      </a:lnTo>
                      <a:lnTo>
                        <a:pt x="484" y="640"/>
                      </a:lnTo>
                      <a:lnTo>
                        <a:pt x="521" y="650"/>
                      </a:lnTo>
                      <a:lnTo>
                        <a:pt x="523" y="676"/>
                      </a:lnTo>
                      <a:lnTo>
                        <a:pt x="443" y="676"/>
                      </a:lnTo>
                      <a:lnTo>
                        <a:pt x="440" y="684"/>
                      </a:lnTo>
                      <a:lnTo>
                        <a:pt x="426" y="671"/>
                      </a:lnTo>
                      <a:lnTo>
                        <a:pt x="393" y="676"/>
                      </a:lnTo>
                      <a:lnTo>
                        <a:pt x="410" y="680"/>
                      </a:lnTo>
                      <a:lnTo>
                        <a:pt x="376" y="706"/>
                      </a:lnTo>
                      <a:lnTo>
                        <a:pt x="419" y="680"/>
                      </a:lnTo>
                      <a:lnTo>
                        <a:pt x="440" y="684"/>
                      </a:lnTo>
                      <a:lnTo>
                        <a:pt x="487" y="680"/>
                      </a:lnTo>
                      <a:lnTo>
                        <a:pt x="531" y="684"/>
                      </a:lnTo>
                      <a:lnTo>
                        <a:pt x="500" y="693"/>
                      </a:lnTo>
                      <a:lnTo>
                        <a:pt x="504" y="715"/>
                      </a:lnTo>
                      <a:lnTo>
                        <a:pt x="517" y="715"/>
                      </a:lnTo>
                      <a:lnTo>
                        <a:pt x="514" y="702"/>
                      </a:lnTo>
                      <a:lnTo>
                        <a:pt x="548" y="698"/>
                      </a:lnTo>
                      <a:lnTo>
                        <a:pt x="615" y="680"/>
                      </a:lnTo>
                      <a:lnTo>
                        <a:pt x="662" y="711"/>
                      </a:lnTo>
                      <a:lnTo>
                        <a:pt x="662" y="724"/>
                      </a:lnTo>
                      <a:lnTo>
                        <a:pt x="574" y="728"/>
                      </a:lnTo>
                      <a:lnTo>
                        <a:pt x="544" y="719"/>
                      </a:lnTo>
                      <a:lnTo>
                        <a:pt x="523" y="728"/>
                      </a:lnTo>
                      <a:lnTo>
                        <a:pt x="541" y="732"/>
                      </a:lnTo>
                      <a:lnTo>
                        <a:pt x="578" y="741"/>
                      </a:lnTo>
                      <a:lnTo>
                        <a:pt x="618" y="732"/>
                      </a:lnTo>
                      <a:lnTo>
                        <a:pt x="685" y="741"/>
                      </a:lnTo>
                      <a:lnTo>
                        <a:pt x="685" y="759"/>
                      </a:lnTo>
                      <a:lnTo>
                        <a:pt x="713" y="702"/>
                      </a:lnTo>
                    </a:path>
                  </a:pathLst>
                </a:custGeom>
                <a:solidFill>
                  <a:schemeClr val="bg2"/>
                </a:solidFill>
                <a:ln w="9525" cap="rnd">
                  <a:noFill/>
                  <a:round/>
                  <a:headEnd/>
                  <a:tailEnd/>
                </a:ln>
                <a:effectLst/>
              </p:spPr>
              <p:txBody>
                <a:bodyPr/>
                <a:lstStyle/>
                <a:p>
                  <a:endParaRPr lang="de-CH"/>
                </a:p>
              </p:txBody>
            </p:sp>
            <p:sp>
              <p:nvSpPr>
                <p:cNvPr id="1028" name="Freeform 4"/>
                <p:cNvSpPr>
                  <a:spLocks/>
                </p:cNvSpPr>
                <p:nvPr/>
              </p:nvSpPr>
              <p:spPr bwMode="ltGray">
                <a:xfrm>
                  <a:off x="4209" y="2480"/>
                  <a:ext cx="732" cy="1044"/>
                </a:xfrm>
                <a:custGeom>
                  <a:avLst/>
                  <a:gdLst/>
                  <a:ahLst/>
                  <a:cxnLst>
                    <a:cxn ang="0">
                      <a:pos x="452" y="796"/>
                    </a:cxn>
                    <a:cxn ang="0">
                      <a:pos x="268" y="740"/>
                    </a:cxn>
                    <a:cxn ang="0">
                      <a:pos x="107" y="722"/>
                    </a:cxn>
                    <a:cxn ang="0">
                      <a:pos x="84" y="678"/>
                    </a:cxn>
                    <a:cxn ang="0">
                      <a:pos x="144" y="700"/>
                    </a:cxn>
                    <a:cxn ang="0">
                      <a:pos x="271" y="696"/>
                    </a:cxn>
                    <a:cxn ang="0">
                      <a:pos x="268" y="665"/>
                    </a:cxn>
                    <a:cxn ang="0">
                      <a:pos x="211" y="647"/>
                    </a:cxn>
                    <a:cxn ang="0">
                      <a:pos x="248" y="590"/>
                    </a:cxn>
                    <a:cxn ang="0">
                      <a:pos x="268" y="594"/>
                    </a:cxn>
                    <a:cxn ang="0">
                      <a:pos x="299" y="607"/>
                    </a:cxn>
                    <a:cxn ang="0">
                      <a:pos x="315" y="639"/>
                    </a:cxn>
                    <a:cxn ang="0">
                      <a:pos x="335" y="696"/>
                    </a:cxn>
                    <a:cxn ang="0">
                      <a:pos x="322" y="586"/>
                    </a:cxn>
                    <a:cxn ang="0">
                      <a:pos x="348" y="594"/>
                    </a:cxn>
                    <a:cxn ang="0">
                      <a:pos x="392" y="616"/>
                    </a:cxn>
                    <a:cxn ang="0">
                      <a:pos x="419" y="643"/>
                    </a:cxn>
                    <a:cxn ang="0">
                      <a:pos x="412" y="682"/>
                    </a:cxn>
                    <a:cxn ang="0">
                      <a:pos x="449" y="696"/>
                    </a:cxn>
                    <a:cxn ang="0">
                      <a:pos x="490" y="709"/>
                    </a:cxn>
                    <a:cxn ang="0">
                      <a:pos x="459" y="652"/>
                    </a:cxn>
                    <a:cxn ang="0">
                      <a:pos x="315" y="410"/>
                    </a:cxn>
                    <a:cxn ang="0">
                      <a:pos x="318" y="287"/>
                    </a:cxn>
                    <a:cxn ang="0">
                      <a:pos x="318" y="375"/>
                    </a:cxn>
                    <a:cxn ang="0">
                      <a:pos x="332" y="345"/>
                    </a:cxn>
                    <a:cxn ang="0">
                      <a:pos x="348" y="332"/>
                    </a:cxn>
                    <a:cxn ang="0">
                      <a:pos x="301" y="314"/>
                    </a:cxn>
                    <a:cxn ang="0">
                      <a:pos x="278" y="253"/>
                    </a:cxn>
                    <a:cxn ang="0">
                      <a:pos x="307" y="199"/>
                    </a:cxn>
                    <a:cxn ang="0">
                      <a:pos x="291" y="191"/>
                    </a:cxn>
                    <a:cxn ang="0">
                      <a:pos x="322" y="112"/>
                    </a:cxn>
                    <a:cxn ang="0">
                      <a:pos x="248" y="91"/>
                    </a:cxn>
                    <a:cxn ang="0">
                      <a:pos x="311" y="21"/>
                    </a:cxn>
                    <a:cxn ang="0">
                      <a:pos x="379" y="91"/>
                    </a:cxn>
                    <a:cxn ang="0">
                      <a:pos x="446" y="85"/>
                    </a:cxn>
                    <a:cxn ang="0">
                      <a:pos x="543" y="95"/>
                    </a:cxn>
                    <a:cxn ang="0">
                      <a:pos x="583" y="95"/>
                    </a:cxn>
                    <a:cxn ang="0">
                      <a:pos x="660" y="99"/>
                    </a:cxn>
                    <a:cxn ang="0">
                      <a:pos x="660" y="151"/>
                    </a:cxn>
                    <a:cxn ang="0">
                      <a:pos x="707" y="91"/>
                    </a:cxn>
                    <a:cxn ang="0">
                      <a:pos x="674" y="178"/>
                    </a:cxn>
                    <a:cxn ang="0">
                      <a:pos x="589" y="151"/>
                    </a:cxn>
                    <a:cxn ang="0">
                      <a:pos x="439" y="112"/>
                    </a:cxn>
                    <a:cxn ang="0">
                      <a:pos x="405" y="191"/>
                    </a:cxn>
                    <a:cxn ang="0">
                      <a:pos x="509" y="143"/>
                    </a:cxn>
                    <a:cxn ang="0">
                      <a:pos x="623" y="208"/>
                    </a:cxn>
                    <a:cxn ang="0">
                      <a:pos x="459" y="204"/>
                    </a:cxn>
                    <a:cxn ang="0">
                      <a:pos x="513" y="279"/>
                    </a:cxn>
                    <a:cxn ang="0">
                      <a:pos x="462" y="305"/>
                    </a:cxn>
                    <a:cxn ang="0">
                      <a:pos x="462" y="371"/>
                    </a:cxn>
                    <a:cxn ang="0">
                      <a:pos x="519" y="568"/>
                    </a:cxn>
                    <a:cxn ang="0">
                      <a:pos x="543" y="556"/>
                    </a:cxn>
                    <a:cxn ang="0">
                      <a:pos x="583" y="603"/>
                    </a:cxn>
                    <a:cxn ang="0">
                      <a:pos x="633" y="740"/>
                    </a:cxn>
                    <a:cxn ang="0">
                      <a:pos x="596" y="810"/>
                    </a:cxn>
                    <a:cxn ang="0">
                      <a:pos x="676" y="924"/>
                    </a:cxn>
                    <a:cxn ang="0">
                      <a:pos x="720" y="893"/>
                    </a:cxn>
                    <a:cxn ang="0">
                      <a:pos x="593" y="998"/>
                    </a:cxn>
                  </a:cxnLst>
                  <a:rect l="0" t="0" r="r" b="b"/>
                  <a:pathLst>
                    <a:path w="732" h="1044">
                      <a:moveTo>
                        <a:pt x="523" y="1016"/>
                      </a:moveTo>
                      <a:lnTo>
                        <a:pt x="516" y="968"/>
                      </a:lnTo>
                      <a:lnTo>
                        <a:pt x="509" y="945"/>
                      </a:lnTo>
                      <a:lnTo>
                        <a:pt x="509" y="932"/>
                      </a:lnTo>
                      <a:lnTo>
                        <a:pt x="496" y="871"/>
                      </a:lnTo>
                      <a:lnTo>
                        <a:pt x="490" y="867"/>
                      </a:lnTo>
                      <a:lnTo>
                        <a:pt x="490" y="862"/>
                      </a:lnTo>
                      <a:lnTo>
                        <a:pt x="490" y="853"/>
                      </a:lnTo>
                      <a:lnTo>
                        <a:pt x="476" y="814"/>
                      </a:lnTo>
                      <a:lnTo>
                        <a:pt x="465" y="805"/>
                      </a:lnTo>
                      <a:lnTo>
                        <a:pt x="452" y="796"/>
                      </a:lnTo>
                      <a:lnTo>
                        <a:pt x="442" y="775"/>
                      </a:lnTo>
                      <a:lnTo>
                        <a:pt x="425" y="762"/>
                      </a:lnTo>
                      <a:lnTo>
                        <a:pt x="398" y="753"/>
                      </a:lnTo>
                      <a:lnTo>
                        <a:pt x="358" y="743"/>
                      </a:lnTo>
                      <a:lnTo>
                        <a:pt x="348" y="753"/>
                      </a:lnTo>
                      <a:lnTo>
                        <a:pt x="328" y="753"/>
                      </a:lnTo>
                      <a:lnTo>
                        <a:pt x="322" y="740"/>
                      </a:lnTo>
                      <a:lnTo>
                        <a:pt x="311" y="736"/>
                      </a:lnTo>
                      <a:lnTo>
                        <a:pt x="294" y="740"/>
                      </a:lnTo>
                      <a:lnTo>
                        <a:pt x="282" y="730"/>
                      </a:lnTo>
                      <a:lnTo>
                        <a:pt x="268" y="740"/>
                      </a:lnTo>
                      <a:lnTo>
                        <a:pt x="258" y="740"/>
                      </a:lnTo>
                      <a:lnTo>
                        <a:pt x="251" y="743"/>
                      </a:lnTo>
                      <a:lnTo>
                        <a:pt x="235" y="753"/>
                      </a:lnTo>
                      <a:lnTo>
                        <a:pt x="245" y="743"/>
                      </a:lnTo>
                      <a:lnTo>
                        <a:pt x="245" y="740"/>
                      </a:lnTo>
                      <a:lnTo>
                        <a:pt x="245" y="736"/>
                      </a:lnTo>
                      <a:lnTo>
                        <a:pt x="241" y="726"/>
                      </a:lnTo>
                      <a:lnTo>
                        <a:pt x="160" y="718"/>
                      </a:lnTo>
                      <a:lnTo>
                        <a:pt x="144" y="718"/>
                      </a:lnTo>
                      <a:lnTo>
                        <a:pt x="127" y="718"/>
                      </a:lnTo>
                      <a:lnTo>
                        <a:pt x="107" y="722"/>
                      </a:lnTo>
                      <a:lnTo>
                        <a:pt x="97" y="736"/>
                      </a:lnTo>
                      <a:lnTo>
                        <a:pt x="64" y="740"/>
                      </a:lnTo>
                      <a:lnTo>
                        <a:pt x="74" y="730"/>
                      </a:lnTo>
                      <a:lnTo>
                        <a:pt x="80" y="726"/>
                      </a:lnTo>
                      <a:lnTo>
                        <a:pt x="87" y="726"/>
                      </a:lnTo>
                      <a:lnTo>
                        <a:pt x="87" y="722"/>
                      </a:lnTo>
                      <a:lnTo>
                        <a:pt x="90" y="718"/>
                      </a:lnTo>
                      <a:lnTo>
                        <a:pt x="101" y="713"/>
                      </a:lnTo>
                      <a:lnTo>
                        <a:pt x="101" y="709"/>
                      </a:lnTo>
                      <a:lnTo>
                        <a:pt x="94" y="700"/>
                      </a:lnTo>
                      <a:lnTo>
                        <a:pt x="84" y="678"/>
                      </a:lnTo>
                      <a:lnTo>
                        <a:pt x="74" y="674"/>
                      </a:lnTo>
                      <a:lnTo>
                        <a:pt x="44" y="691"/>
                      </a:lnTo>
                      <a:lnTo>
                        <a:pt x="0" y="691"/>
                      </a:lnTo>
                      <a:lnTo>
                        <a:pt x="17" y="687"/>
                      </a:lnTo>
                      <a:lnTo>
                        <a:pt x="27" y="687"/>
                      </a:lnTo>
                      <a:lnTo>
                        <a:pt x="37" y="687"/>
                      </a:lnTo>
                      <a:lnTo>
                        <a:pt x="77" y="665"/>
                      </a:lnTo>
                      <a:lnTo>
                        <a:pt x="94" y="682"/>
                      </a:lnTo>
                      <a:lnTo>
                        <a:pt x="111" y="700"/>
                      </a:lnTo>
                      <a:lnTo>
                        <a:pt x="124" y="705"/>
                      </a:lnTo>
                      <a:lnTo>
                        <a:pt x="144" y="700"/>
                      </a:lnTo>
                      <a:lnTo>
                        <a:pt x="154" y="705"/>
                      </a:lnTo>
                      <a:lnTo>
                        <a:pt x="170" y="700"/>
                      </a:lnTo>
                      <a:lnTo>
                        <a:pt x="184" y="705"/>
                      </a:lnTo>
                      <a:lnTo>
                        <a:pt x="184" y="687"/>
                      </a:lnTo>
                      <a:lnTo>
                        <a:pt x="198" y="674"/>
                      </a:lnTo>
                      <a:lnTo>
                        <a:pt x="191" y="687"/>
                      </a:lnTo>
                      <a:lnTo>
                        <a:pt x="194" y="696"/>
                      </a:lnTo>
                      <a:lnTo>
                        <a:pt x="198" y="700"/>
                      </a:lnTo>
                      <a:lnTo>
                        <a:pt x="221" y="709"/>
                      </a:lnTo>
                      <a:lnTo>
                        <a:pt x="241" y="705"/>
                      </a:lnTo>
                      <a:lnTo>
                        <a:pt x="271" y="696"/>
                      </a:lnTo>
                      <a:lnTo>
                        <a:pt x="294" y="682"/>
                      </a:lnTo>
                      <a:lnTo>
                        <a:pt x="299" y="687"/>
                      </a:lnTo>
                      <a:lnTo>
                        <a:pt x="288" y="691"/>
                      </a:lnTo>
                      <a:lnTo>
                        <a:pt x="275" y="696"/>
                      </a:lnTo>
                      <a:lnTo>
                        <a:pt x="241" y="705"/>
                      </a:lnTo>
                      <a:lnTo>
                        <a:pt x="278" y="713"/>
                      </a:lnTo>
                      <a:lnTo>
                        <a:pt x="294" y="718"/>
                      </a:lnTo>
                      <a:lnTo>
                        <a:pt x="307" y="713"/>
                      </a:lnTo>
                      <a:lnTo>
                        <a:pt x="301" y="682"/>
                      </a:lnTo>
                      <a:lnTo>
                        <a:pt x="291" y="674"/>
                      </a:lnTo>
                      <a:lnTo>
                        <a:pt x="268" y="665"/>
                      </a:lnTo>
                      <a:lnTo>
                        <a:pt x="258" y="665"/>
                      </a:lnTo>
                      <a:lnTo>
                        <a:pt x="261" y="674"/>
                      </a:lnTo>
                      <a:lnTo>
                        <a:pt x="245" y="678"/>
                      </a:lnTo>
                      <a:lnTo>
                        <a:pt x="241" y="674"/>
                      </a:lnTo>
                      <a:lnTo>
                        <a:pt x="245" y="661"/>
                      </a:lnTo>
                      <a:lnTo>
                        <a:pt x="225" y="656"/>
                      </a:lnTo>
                      <a:lnTo>
                        <a:pt x="204" y="656"/>
                      </a:lnTo>
                      <a:lnTo>
                        <a:pt x="201" y="665"/>
                      </a:lnTo>
                      <a:lnTo>
                        <a:pt x="194" y="656"/>
                      </a:lnTo>
                      <a:lnTo>
                        <a:pt x="211" y="652"/>
                      </a:lnTo>
                      <a:lnTo>
                        <a:pt x="211" y="647"/>
                      </a:lnTo>
                      <a:lnTo>
                        <a:pt x="217" y="639"/>
                      </a:lnTo>
                      <a:lnTo>
                        <a:pt x="225" y="630"/>
                      </a:lnTo>
                      <a:lnTo>
                        <a:pt x="225" y="616"/>
                      </a:lnTo>
                      <a:lnTo>
                        <a:pt x="221" y="612"/>
                      </a:lnTo>
                      <a:lnTo>
                        <a:pt x="211" y="603"/>
                      </a:lnTo>
                      <a:lnTo>
                        <a:pt x="181" y="582"/>
                      </a:lnTo>
                      <a:lnTo>
                        <a:pt x="207" y="590"/>
                      </a:lnTo>
                      <a:lnTo>
                        <a:pt x="217" y="599"/>
                      </a:lnTo>
                      <a:lnTo>
                        <a:pt x="227" y="603"/>
                      </a:lnTo>
                      <a:lnTo>
                        <a:pt x="238" y="603"/>
                      </a:lnTo>
                      <a:lnTo>
                        <a:pt x="248" y="590"/>
                      </a:lnTo>
                      <a:lnTo>
                        <a:pt x="238" y="603"/>
                      </a:lnTo>
                      <a:lnTo>
                        <a:pt x="231" y="622"/>
                      </a:lnTo>
                      <a:lnTo>
                        <a:pt x="227" y="639"/>
                      </a:lnTo>
                      <a:lnTo>
                        <a:pt x="231" y="643"/>
                      </a:lnTo>
                      <a:lnTo>
                        <a:pt x="238" y="639"/>
                      </a:lnTo>
                      <a:lnTo>
                        <a:pt x="248" y="643"/>
                      </a:lnTo>
                      <a:lnTo>
                        <a:pt x="255" y="643"/>
                      </a:lnTo>
                      <a:lnTo>
                        <a:pt x="265" y="643"/>
                      </a:lnTo>
                      <a:lnTo>
                        <a:pt x="275" y="643"/>
                      </a:lnTo>
                      <a:lnTo>
                        <a:pt x="291" y="647"/>
                      </a:lnTo>
                      <a:lnTo>
                        <a:pt x="268" y="594"/>
                      </a:lnTo>
                      <a:lnTo>
                        <a:pt x="258" y="594"/>
                      </a:lnTo>
                      <a:lnTo>
                        <a:pt x="282" y="594"/>
                      </a:lnTo>
                      <a:lnTo>
                        <a:pt x="301" y="568"/>
                      </a:lnTo>
                      <a:lnTo>
                        <a:pt x="341" y="534"/>
                      </a:lnTo>
                      <a:lnTo>
                        <a:pt x="322" y="551"/>
                      </a:lnTo>
                      <a:lnTo>
                        <a:pt x="307" y="573"/>
                      </a:lnTo>
                      <a:lnTo>
                        <a:pt x="294" y="590"/>
                      </a:lnTo>
                      <a:lnTo>
                        <a:pt x="288" y="599"/>
                      </a:lnTo>
                      <a:lnTo>
                        <a:pt x="294" y="603"/>
                      </a:lnTo>
                      <a:lnTo>
                        <a:pt x="294" y="616"/>
                      </a:lnTo>
                      <a:lnTo>
                        <a:pt x="299" y="607"/>
                      </a:lnTo>
                      <a:lnTo>
                        <a:pt x="307" y="599"/>
                      </a:lnTo>
                      <a:lnTo>
                        <a:pt x="315" y="599"/>
                      </a:lnTo>
                      <a:lnTo>
                        <a:pt x="318" y="607"/>
                      </a:lnTo>
                      <a:lnTo>
                        <a:pt x="307" y="607"/>
                      </a:lnTo>
                      <a:lnTo>
                        <a:pt x="301" y="612"/>
                      </a:lnTo>
                      <a:lnTo>
                        <a:pt x="301" y="626"/>
                      </a:lnTo>
                      <a:lnTo>
                        <a:pt x="305" y="639"/>
                      </a:lnTo>
                      <a:lnTo>
                        <a:pt x="311" y="630"/>
                      </a:lnTo>
                      <a:lnTo>
                        <a:pt x="318" y="630"/>
                      </a:lnTo>
                      <a:lnTo>
                        <a:pt x="318" y="635"/>
                      </a:lnTo>
                      <a:lnTo>
                        <a:pt x="315" y="639"/>
                      </a:lnTo>
                      <a:lnTo>
                        <a:pt x="307" y="643"/>
                      </a:lnTo>
                      <a:lnTo>
                        <a:pt x="307" y="652"/>
                      </a:lnTo>
                      <a:lnTo>
                        <a:pt x="311" y="656"/>
                      </a:lnTo>
                      <a:lnTo>
                        <a:pt x="318" y="656"/>
                      </a:lnTo>
                      <a:lnTo>
                        <a:pt x="322" y="656"/>
                      </a:lnTo>
                      <a:lnTo>
                        <a:pt x="322" y="652"/>
                      </a:lnTo>
                      <a:lnTo>
                        <a:pt x="332" y="674"/>
                      </a:lnTo>
                      <a:lnTo>
                        <a:pt x="328" y="682"/>
                      </a:lnTo>
                      <a:lnTo>
                        <a:pt x="325" y="687"/>
                      </a:lnTo>
                      <a:lnTo>
                        <a:pt x="325" y="696"/>
                      </a:lnTo>
                      <a:lnTo>
                        <a:pt x="335" y="696"/>
                      </a:lnTo>
                      <a:lnTo>
                        <a:pt x="335" y="687"/>
                      </a:lnTo>
                      <a:lnTo>
                        <a:pt x="318" y="635"/>
                      </a:lnTo>
                      <a:lnTo>
                        <a:pt x="311" y="599"/>
                      </a:lnTo>
                      <a:lnTo>
                        <a:pt x="315" y="582"/>
                      </a:lnTo>
                      <a:lnTo>
                        <a:pt x="307" y="568"/>
                      </a:lnTo>
                      <a:lnTo>
                        <a:pt x="284" y="560"/>
                      </a:lnTo>
                      <a:lnTo>
                        <a:pt x="311" y="568"/>
                      </a:lnTo>
                      <a:lnTo>
                        <a:pt x="325" y="547"/>
                      </a:lnTo>
                      <a:lnTo>
                        <a:pt x="318" y="560"/>
                      </a:lnTo>
                      <a:lnTo>
                        <a:pt x="325" y="573"/>
                      </a:lnTo>
                      <a:lnTo>
                        <a:pt x="322" y="586"/>
                      </a:lnTo>
                      <a:lnTo>
                        <a:pt x="328" y="594"/>
                      </a:lnTo>
                      <a:lnTo>
                        <a:pt x="322" y="603"/>
                      </a:lnTo>
                      <a:lnTo>
                        <a:pt x="328" y="626"/>
                      </a:lnTo>
                      <a:lnTo>
                        <a:pt x="332" y="647"/>
                      </a:lnTo>
                      <a:lnTo>
                        <a:pt x="348" y="665"/>
                      </a:lnTo>
                      <a:lnTo>
                        <a:pt x="362" y="661"/>
                      </a:lnTo>
                      <a:lnTo>
                        <a:pt x="351" y="647"/>
                      </a:lnTo>
                      <a:lnTo>
                        <a:pt x="348" y="630"/>
                      </a:lnTo>
                      <a:lnTo>
                        <a:pt x="338" y="622"/>
                      </a:lnTo>
                      <a:lnTo>
                        <a:pt x="341" y="607"/>
                      </a:lnTo>
                      <a:lnTo>
                        <a:pt x="348" y="594"/>
                      </a:lnTo>
                      <a:lnTo>
                        <a:pt x="356" y="607"/>
                      </a:lnTo>
                      <a:lnTo>
                        <a:pt x="351" y="612"/>
                      </a:lnTo>
                      <a:lnTo>
                        <a:pt x="351" y="622"/>
                      </a:lnTo>
                      <a:lnTo>
                        <a:pt x="356" y="639"/>
                      </a:lnTo>
                      <a:lnTo>
                        <a:pt x="362" y="643"/>
                      </a:lnTo>
                      <a:lnTo>
                        <a:pt x="368" y="643"/>
                      </a:lnTo>
                      <a:lnTo>
                        <a:pt x="372" y="639"/>
                      </a:lnTo>
                      <a:lnTo>
                        <a:pt x="379" y="630"/>
                      </a:lnTo>
                      <a:lnTo>
                        <a:pt x="375" y="616"/>
                      </a:lnTo>
                      <a:lnTo>
                        <a:pt x="379" y="612"/>
                      </a:lnTo>
                      <a:lnTo>
                        <a:pt x="392" y="616"/>
                      </a:lnTo>
                      <a:lnTo>
                        <a:pt x="392" y="626"/>
                      </a:lnTo>
                      <a:lnTo>
                        <a:pt x="389" y="622"/>
                      </a:lnTo>
                      <a:lnTo>
                        <a:pt x="385" y="630"/>
                      </a:lnTo>
                      <a:lnTo>
                        <a:pt x="379" y="639"/>
                      </a:lnTo>
                      <a:lnTo>
                        <a:pt x="379" y="652"/>
                      </a:lnTo>
                      <a:lnTo>
                        <a:pt x="382" y="665"/>
                      </a:lnTo>
                      <a:lnTo>
                        <a:pt x="402" y="652"/>
                      </a:lnTo>
                      <a:lnTo>
                        <a:pt x="408" y="647"/>
                      </a:lnTo>
                      <a:lnTo>
                        <a:pt x="402" y="626"/>
                      </a:lnTo>
                      <a:lnTo>
                        <a:pt x="415" y="635"/>
                      </a:lnTo>
                      <a:lnTo>
                        <a:pt x="419" y="643"/>
                      </a:lnTo>
                      <a:lnTo>
                        <a:pt x="419" y="652"/>
                      </a:lnTo>
                      <a:lnTo>
                        <a:pt x="415" y="656"/>
                      </a:lnTo>
                      <a:lnTo>
                        <a:pt x="423" y="665"/>
                      </a:lnTo>
                      <a:lnTo>
                        <a:pt x="415" y="670"/>
                      </a:lnTo>
                      <a:lnTo>
                        <a:pt x="412" y="661"/>
                      </a:lnTo>
                      <a:lnTo>
                        <a:pt x="398" y="665"/>
                      </a:lnTo>
                      <a:lnTo>
                        <a:pt x="398" y="674"/>
                      </a:lnTo>
                      <a:lnTo>
                        <a:pt x="405" y="674"/>
                      </a:lnTo>
                      <a:lnTo>
                        <a:pt x="412" y="670"/>
                      </a:lnTo>
                      <a:lnTo>
                        <a:pt x="419" y="678"/>
                      </a:lnTo>
                      <a:lnTo>
                        <a:pt x="412" y="682"/>
                      </a:lnTo>
                      <a:lnTo>
                        <a:pt x="412" y="691"/>
                      </a:lnTo>
                      <a:lnTo>
                        <a:pt x="419" y="691"/>
                      </a:lnTo>
                      <a:lnTo>
                        <a:pt x="419" y="709"/>
                      </a:lnTo>
                      <a:lnTo>
                        <a:pt x="423" y="718"/>
                      </a:lnTo>
                      <a:lnTo>
                        <a:pt x="429" y="722"/>
                      </a:lnTo>
                      <a:lnTo>
                        <a:pt x="432" y="718"/>
                      </a:lnTo>
                      <a:lnTo>
                        <a:pt x="429" y="709"/>
                      </a:lnTo>
                      <a:lnTo>
                        <a:pt x="419" y="705"/>
                      </a:lnTo>
                      <a:lnTo>
                        <a:pt x="425" y="696"/>
                      </a:lnTo>
                      <a:lnTo>
                        <a:pt x="436" y="696"/>
                      </a:lnTo>
                      <a:lnTo>
                        <a:pt x="449" y="696"/>
                      </a:lnTo>
                      <a:lnTo>
                        <a:pt x="459" y="709"/>
                      </a:lnTo>
                      <a:lnTo>
                        <a:pt x="472" y="726"/>
                      </a:lnTo>
                      <a:lnTo>
                        <a:pt x="476" y="740"/>
                      </a:lnTo>
                      <a:lnTo>
                        <a:pt x="496" y="762"/>
                      </a:lnTo>
                      <a:lnTo>
                        <a:pt x="506" y="770"/>
                      </a:lnTo>
                      <a:lnTo>
                        <a:pt x="506" y="757"/>
                      </a:lnTo>
                      <a:lnTo>
                        <a:pt x="506" y="747"/>
                      </a:lnTo>
                      <a:lnTo>
                        <a:pt x="496" y="713"/>
                      </a:lnTo>
                      <a:lnTo>
                        <a:pt x="490" y="722"/>
                      </a:lnTo>
                      <a:lnTo>
                        <a:pt x="486" y="713"/>
                      </a:lnTo>
                      <a:lnTo>
                        <a:pt x="490" y="709"/>
                      </a:lnTo>
                      <a:lnTo>
                        <a:pt x="492" y="696"/>
                      </a:lnTo>
                      <a:lnTo>
                        <a:pt x="486" y="674"/>
                      </a:lnTo>
                      <a:lnTo>
                        <a:pt x="476" y="665"/>
                      </a:lnTo>
                      <a:lnTo>
                        <a:pt x="442" y="647"/>
                      </a:lnTo>
                      <a:lnTo>
                        <a:pt x="439" y="652"/>
                      </a:lnTo>
                      <a:lnTo>
                        <a:pt x="423" y="639"/>
                      </a:lnTo>
                      <a:lnTo>
                        <a:pt x="429" y="635"/>
                      </a:lnTo>
                      <a:lnTo>
                        <a:pt x="446" y="647"/>
                      </a:lnTo>
                      <a:lnTo>
                        <a:pt x="465" y="656"/>
                      </a:lnTo>
                      <a:lnTo>
                        <a:pt x="462" y="647"/>
                      </a:lnTo>
                      <a:lnTo>
                        <a:pt x="459" y="652"/>
                      </a:lnTo>
                      <a:lnTo>
                        <a:pt x="452" y="647"/>
                      </a:lnTo>
                      <a:lnTo>
                        <a:pt x="456" y="643"/>
                      </a:lnTo>
                      <a:lnTo>
                        <a:pt x="459" y="639"/>
                      </a:lnTo>
                      <a:lnTo>
                        <a:pt x="456" y="630"/>
                      </a:lnTo>
                      <a:lnTo>
                        <a:pt x="446" y="630"/>
                      </a:lnTo>
                      <a:lnTo>
                        <a:pt x="432" y="635"/>
                      </a:lnTo>
                      <a:lnTo>
                        <a:pt x="439" y="622"/>
                      </a:lnTo>
                      <a:lnTo>
                        <a:pt x="452" y="612"/>
                      </a:lnTo>
                      <a:lnTo>
                        <a:pt x="408" y="499"/>
                      </a:lnTo>
                      <a:lnTo>
                        <a:pt x="382" y="420"/>
                      </a:lnTo>
                      <a:lnTo>
                        <a:pt x="315" y="410"/>
                      </a:lnTo>
                      <a:lnTo>
                        <a:pt x="214" y="410"/>
                      </a:lnTo>
                      <a:lnTo>
                        <a:pt x="258" y="405"/>
                      </a:lnTo>
                      <a:lnTo>
                        <a:pt x="291" y="405"/>
                      </a:lnTo>
                      <a:lnTo>
                        <a:pt x="299" y="388"/>
                      </a:lnTo>
                      <a:lnTo>
                        <a:pt x="307" y="384"/>
                      </a:lnTo>
                      <a:lnTo>
                        <a:pt x="307" y="371"/>
                      </a:lnTo>
                      <a:lnTo>
                        <a:pt x="307" y="358"/>
                      </a:lnTo>
                      <a:lnTo>
                        <a:pt x="318" y="349"/>
                      </a:lnTo>
                      <a:lnTo>
                        <a:pt x="315" y="336"/>
                      </a:lnTo>
                      <a:lnTo>
                        <a:pt x="318" y="305"/>
                      </a:lnTo>
                      <a:lnTo>
                        <a:pt x="318" y="287"/>
                      </a:lnTo>
                      <a:lnTo>
                        <a:pt x="328" y="293"/>
                      </a:lnTo>
                      <a:lnTo>
                        <a:pt x="332" y="305"/>
                      </a:lnTo>
                      <a:lnTo>
                        <a:pt x="325" y="305"/>
                      </a:lnTo>
                      <a:lnTo>
                        <a:pt x="328" y="322"/>
                      </a:lnTo>
                      <a:lnTo>
                        <a:pt x="335" y="332"/>
                      </a:lnTo>
                      <a:lnTo>
                        <a:pt x="328" y="341"/>
                      </a:lnTo>
                      <a:lnTo>
                        <a:pt x="332" y="349"/>
                      </a:lnTo>
                      <a:lnTo>
                        <a:pt x="328" y="362"/>
                      </a:lnTo>
                      <a:lnTo>
                        <a:pt x="328" y="371"/>
                      </a:lnTo>
                      <a:lnTo>
                        <a:pt x="322" y="371"/>
                      </a:lnTo>
                      <a:lnTo>
                        <a:pt x="318" y="375"/>
                      </a:lnTo>
                      <a:lnTo>
                        <a:pt x="307" y="393"/>
                      </a:lnTo>
                      <a:lnTo>
                        <a:pt x="307" y="397"/>
                      </a:lnTo>
                      <a:lnTo>
                        <a:pt x="328" y="401"/>
                      </a:lnTo>
                      <a:lnTo>
                        <a:pt x="335" y="401"/>
                      </a:lnTo>
                      <a:lnTo>
                        <a:pt x="345" y="405"/>
                      </a:lnTo>
                      <a:lnTo>
                        <a:pt x="382" y="405"/>
                      </a:lnTo>
                      <a:lnTo>
                        <a:pt x="379" y="371"/>
                      </a:lnTo>
                      <a:lnTo>
                        <a:pt x="368" y="354"/>
                      </a:lnTo>
                      <a:lnTo>
                        <a:pt x="356" y="345"/>
                      </a:lnTo>
                      <a:lnTo>
                        <a:pt x="341" y="341"/>
                      </a:lnTo>
                      <a:lnTo>
                        <a:pt x="332" y="345"/>
                      </a:lnTo>
                      <a:lnTo>
                        <a:pt x="322" y="345"/>
                      </a:lnTo>
                      <a:lnTo>
                        <a:pt x="318" y="332"/>
                      </a:lnTo>
                      <a:lnTo>
                        <a:pt x="318" y="318"/>
                      </a:lnTo>
                      <a:lnTo>
                        <a:pt x="315" y="318"/>
                      </a:lnTo>
                      <a:lnTo>
                        <a:pt x="318" y="293"/>
                      </a:lnTo>
                      <a:lnTo>
                        <a:pt x="328" y="293"/>
                      </a:lnTo>
                      <a:lnTo>
                        <a:pt x="335" y="305"/>
                      </a:lnTo>
                      <a:lnTo>
                        <a:pt x="328" y="310"/>
                      </a:lnTo>
                      <a:lnTo>
                        <a:pt x="332" y="318"/>
                      </a:lnTo>
                      <a:lnTo>
                        <a:pt x="341" y="327"/>
                      </a:lnTo>
                      <a:lnTo>
                        <a:pt x="348" y="332"/>
                      </a:lnTo>
                      <a:lnTo>
                        <a:pt x="356" y="327"/>
                      </a:lnTo>
                      <a:lnTo>
                        <a:pt x="351" y="322"/>
                      </a:lnTo>
                      <a:lnTo>
                        <a:pt x="351" y="314"/>
                      </a:lnTo>
                      <a:lnTo>
                        <a:pt x="341" y="310"/>
                      </a:lnTo>
                      <a:lnTo>
                        <a:pt x="332" y="297"/>
                      </a:lnTo>
                      <a:lnTo>
                        <a:pt x="322" y="293"/>
                      </a:lnTo>
                      <a:lnTo>
                        <a:pt x="315" y="297"/>
                      </a:lnTo>
                      <a:lnTo>
                        <a:pt x="311" y="301"/>
                      </a:lnTo>
                      <a:lnTo>
                        <a:pt x="307" y="305"/>
                      </a:lnTo>
                      <a:lnTo>
                        <a:pt x="305" y="310"/>
                      </a:lnTo>
                      <a:lnTo>
                        <a:pt x="301" y="314"/>
                      </a:lnTo>
                      <a:lnTo>
                        <a:pt x="294" y="327"/>
                      </a:lnTo>
                      <a:lnTo>
                        <a:pt x="282" y="336"/>
                      </a:lnTo>
                      <a:lnTo>
                        <a:pt x="278" y="327"/>
                      </a:lnTo>
                      <a:lnTo>
                        <a:pt x="291" y="318"/>
                      </a:lnTo>
                      <a:lnTo>
                        <a:pt x="291" y="310"/>
                      </a:lnTo>
                      <a:lnTo>
                        <a:pt x="299" y="305"/>
                      </a:lnTo>
                      <a:lnTo>
                        <a:pt x="301" y="297"/>
                      </a:lnTo>
                      <a:lnTo>
                        <a:pt x="299" y="287"/>
                      </a:lnTo>
                      <a:lnTo>
                        <a:pt x="288" y="283"/>
                      </a:lnTo>
                      <a:lnTo>
                        <a:pt x="278" y="270"/>
                      </a:lnTo>
                      <a:lnTo>
                        <a:pt x="278" y="253"/>
                      </a:lnTo>
                      <a:lnTo>
                        <a:pt x="282" y="270"/>
                      </a:lnTo>
                      <a:lnTo>
                        <a:pt x="288" y="279"/>
                      </a:lnTo>
                      <a:lnTo>
                        <a:pt x="301" y="257"/>
                      </a:lnTo>
                      <a:lnTo>
                        <a:pt x="299" y="239"/>
                      </a:lnTo>
                      <a:lnTo>
                        <a:pt x="301" y="226"/>
                      </a:lnTo>
                      <a:lnTo>
                        <a:pt x="307" y="231"/>
                      </a:lnTo>
                      <a:lnTo>
                        <a:pt x="311" y="244"/>
                      </a:lnTo>
                      <a:lnTo>
                        <a:pt x="328" y="248"/>
                      </a:lnTo>
                      <a:lnTo>
                        <a:pt x="335" y="231"/>
                      </a:lnTo>
                      <a:lnTo>
                        <a:pt x="315" y="218"/>
                      </a:lnTo>
                      <a:lnTo>
                        <a:pt x="307" y="199"/>
                      </a:lnTo>
                      <a:lnTo>
                        <a:pt x="315" y="199"/>
                      </a:lnTo>
                      <a:lnTo>
                        <a:pt x="322" y="214"/>
                      </a:lnTo>
                      <a:lnTo>
                        <a:pt x="332" y="222"/>
                      </a:lnTo>
                      <a:lnTo>
                        <a:pt x="328" y="199"/>
                      </a:lnTo>
                      <a:lnTo>
                        <a:pt x="311" y="195"/>
                      </a:lnTo>
                      <a:lnTo>
                        <a:pt x="299" y="199"/>
                      </a:lnTo>
                      <a:lnTo>
                        <a:pt x="301" y="218"/>
                      </a:lnTo>
                      <a:lnTo>
                        <a:pt x="301" y="239"/>
                      </a:lnTo>
                      <a:lnTo>
                        <a:pt x="291" y="239"/>
                      </a:lnTo>
                      <a:lnTo>
                        <a:pt x="288" y="222"/>
                      </a:lnTo>
                      <a:lnTo>
                        <a:pt x="291" y="191"/>
                      </a:lnTo>
                      <a:lnTo>
                        <a:pt x="305" y="182"/>
                      </a:lnTo>
                      <a:lnTo>
                        <a:pt x="322" y="187"/>
                      </a:lnTo>
                      <a:lnTo>
                        <a:pt x="328" y="169"/>
                      </a:lnTo>
                      <a:lnTo>
                        <a:pt x="322" y="160"/>
                      </a:lnTo>
                      <a:lnTo>
                        <a:pt x="311" y="169"/>
                      </a:lnTo>
                      <a:lnTo>
                        <a:pt x="305" y="182"/>
                      </a:lnTo>
                      <a:lnTo>
                        <a:pt x="301" y="169"/>
                      </a:lnTo>
                      <a:lnTo>
                        <a:pt x="301" y="151"/>
                      </a:lnTo>
                      <a:lnTo>
                        <a:pt x="305" y="125"/>
                      </a:lnTo>
                      <a:lnTo>
                        <a:pt x="307" y="112"/>
                      </a:lnTo>
                      <a:lnTo>
                        <a:pt x="322" y="112"/>
                      </a:lnTo>
                      <a:lnTo>
                        <a:pt x="332" y="121"/>
                      </a:lnTo>
                      <a:lnTo>
                        <a:pt x="325" y="64"/>
                      </a:lnTo>
                      <a:lnTo>
                        <a:pt x="307" y="73"/>
                      </a:lnTo>
                      <a:lnTo>
                        <a:pt x="291" y="81"/>
                      </a:lnTo>
                      <a:lnTo>
                        <a:pt x="291" y="99"/>
                      </a:lnTo>
                      <a:lnTo>
                        <a:pt x="284" y="95"/>
                      </a:lnTo>
                      <a:lnTo>
                        <a:pt x="265" y="95"/>
                      </a:lnTo>
                      <a:lnTo>
                        <a:pt x="251" y="104"/>
                      </a:lnTo>
                      <a:lnTo>
                        <a:pt x="248" y="108"/>
                      </a:lnTo>
                      <a:lnTo>
                        <a:pt x="245" y="99"/>
                      </a:lnTo>
                      <a:lnTo>
                        <a:pt x="248" y="91"/>
                      </a:lnTo>
                      <a:lnTo>
                        <a:pt x="255" y="81"/>
                      </a:lnTo>
                      <a:lnTo>
                        <a:pt x="265" y="91"/>
                      </a:lnTo>
                      <a:lnTo>
                        <a:pt x="275" y="91"/>
                      </a:lnTo>
                      <a:lnTo>
                        <a:pt x="282" y="85"/>
                      </a:lnTo>
                      <a:lnTo>
                        <a:pt x="282" y="77"/>
                      </a:lnTo>
                      <a:lnTo>
                        <a:pt x="288" y="73"/>
                      </a:lnTo>
                      <a:lnTo>
                        <a:pt x="301" y="73"/>
                      </a:lnTo>
                      <a:lnTo>
                        <a:pt x="305" y="64"/>
                      </a:lnTo>
                      <a:lnTo>
                        <a:pt x="311" y="68"/>
                      </a:lnTo>
                      <a:lnTo>
                        <a:pt x="318" y="64"/>
                      </a:lnTo>
                      <a:lnTo>
                        <a:pt x="311" y="21"/>
                      </a:lnTo>
                      <a:lnTo>
                        <a:pt x="375" y="0"/>
                      </a:lnTo>
                      <a:lnTo>
                        <a:pt x="368" y="50"/>
                      </a:lnTo>
                      <a:lnTo>
                        <a:pt x="366" y="64"/>
                      </a:lnTo>
                      <a:lnTo>
                        <a:pt x="372" y="64"/>
                      </a:lnTo>
                      <a:lnTo>
                        <a:pt x="379" y="55"/>
                      </a:lnTo>
                      <a:lnTo>
                        <a:pt x="382" y="55"/>
                      </a:lnTo>
                      <a:lnTo>
                        <a:pt x="385" y="68"/>
                      </a:lnTo>
                      <a:lnTo>
                        <a:pt x="379" y="73"/>
                      </a:lnTo>
                      <a:lnTo>
                        <a:pt x="372" y="77"/>
                      </a:lnTo>
                      <a:lnTo>
                        <a:pt x="375" y="91"/>
                      </a:lnTo>
                      <a:lnTo>
                        <a:pt x="379" y="91"/>
                      </a:lnTo>
                      <a:lnTo>
                        <a:pt x="382" y="85"/>
                      </a:lnTo>
                      <a:lnTo>
                        <a:pt x="382" y="81"/>
                      </a:lnTo>
                      <a:lnTo>
                        <a:pt x="382" y="68"/>
                      </a:lnTo>
                      <a:lnTo>
                        <a:pt x="389" y="64"/>
                      </a:lnTo>
                      <a:lnTo>
                        <a:pt x="389" y="81"/>
                      </a:lnTo>
                      <a:lnTo>
                        <a:pt x="398" y="85"/>
                      </a:lnTo>
                      <a:lnTo>
                        <a:pt x="392" y="99"/>
                      </a:lnTo>
                      <a:lnTo>
                        <a:pt x="405" y="95"/>
                      </a:lnTo>
                      <a:lnTo>
                        <a:pt x="419" y="91"/>
                      </a:lnTo>
                      <a:lnTo>
                        <a:pt x="436" y="85"/>
                      </a:lnTo>
                      <a:lnTo>
                        <a:pt x="446" y="85"/>
                      </a:lnTo>
                      <a:lnTo>
                        <a:pt x="449" y="95"/>
                      </a:lnTo>
                      <a:lnTo>
                        <a:pt x="465" y="91"/>
                      </a:lnTo>
                      <a:lnTo>
                        <a:pt x="469" y="95"/>
                      </a:lnTo>
                      <a:lnTo>
                        <a:pt x="490" y="91"/>
                      </a:lnTo>
                      <a:lnTo>
                        <a:pt x="503" y="99"/>
                      </a:lnTo>
                      <a:lnTo>
                        <a:pt x="519" y="99"/>
                      </a:lnTo>
                      <a:lnTo>
                        <a:pt x="519" y="73"/>
                      </a:lnTo>
                      <a:lnTo>
                        <a:pt x="523" y="73"/>
                      </a:lnTo>
                      <a:lnTo>
                        <a:pt x="523" y="95"/>
                      </a:lnTo>
                      <a:lnTo>
                        <a:pt x="537" y="104"/>
                      </a:lnTo>
                      <a:lnTo>
                        <a:pt x="543" y="95"/>
                      </a:lnTo>
                      <a:lnTo>
                        <a:pt x="549" y="95"/>
                      </a:lnTo>
                      <a:lnTo>
                        <a:pt x="556" y="108"/>
                      </a:lnTo>
                      <a:lnTo>
                        <a:pt x="573" y="108"/>
                      </a:lnTo>
                      <a:lnTo>
                        <a:pt x="570" y="95"/>
                      </a:lnTo>
                      <a:lnTo>
                        <a:pt x="580" y="95"/>
                      </a:lnTo>
                      <a:lnTo>
                        <a:pt x="576" y="104"/>
                      </a:lnTo>
                      <a:lnTo>
                        <a:pt x="570" y="104"/>
                      </a:lnTo>
                      <a:lnTo>
                        <a:pt x="576" y="112"/>
                      </a:lnTo>
                      <a:lnTo>
                        <a:pt x="586" y="112"/>
                      </a:lnTo>
                      <a:lnTo>
                        <a:pt x="586" y="104"/>
                      </a:lnTo>
                      <a:lnTo>
                        <a:pt x="583" y="95"/>
                      </a:lnTo>
                      <a:lnTo>
                        <a:pt x="589" y="95"/>
                      </a:lnTo>
                      <a:lnTo>
                        <a:pt x="589" y="68"/>
                      </a:lnTo>
                      <a:lnTo>
                        <a:pt x="600" y="95"/>
                      </a:lnTo>
                      <a:lnTo>
                        <a:pt x="609" y="108"/>
                      </a:lnTo>
                      <a:lnTo>
                        <a:pt x="619" y="112"/>
                      </a:lnTo>
                      <a:lnTo>
                        <a:pt x="627" y="104"/>
                      </a:lnTo>
                      <a:lnTo>
                        <a:pt x="640" y="116"/>
                      </a:lnTo>
                      <a:lnTo>
                        <a:pt x="640" y="73"/>
                      </a:lnTo>
                      <a:lnTo>
                        <a:pt x="657" y="64"/>
                      </a:lnTo>
                      <a:lnTo>
                        <a:pt x="657" y="91"/>
                      </a:lnTo>
                      <a:lnTo>
                        <a:pt x="660" y="99"/>
                      </a:lnTo>
                      <a:lnTo>
                        <a:pt x="667" y="112"/>
                      </a:lnTo>
                      <a:lnTo>
                        <a:pt x="663" y="121"/>
                      </a:lnTo>
                      <a:lnTo>
                        <a:pt x="657" y="112"/>
                      </a:lnTo>
                      <a:lnTo>
                        <a:pt x="650" y="121"/>
                      </a:lnTo>
                      <a:lnTo>
                        <a:pt x="640" y="116"/>
                      </a:lnTo>
                      <a:lnTo>
                        <a:pt x="627" y="112"/>
                      </a:lnTo>
                      <a:lnTo>
                        <a:pt x="623" y="125"/>
                      </a:lnTo>
                      <a:lnTo>
                        <a:pt x="633" y="130"/>
                      </a:lnTo>
                      <a:lnTo>
                        <a:pt x="647" y="130"/>
                      </a:lnTo>
                      <a:lnTo>
                        <a:pt x="650" y="143"/>
                      </a:lnTo>
                      <a:lnTo>
                        <a:pt x="660" y="151"/>
                      </a:lnTo>
                      <a:lnTo>
                        <a:pt x="670" y="143"/>
                      </a:lnTo>
                      <a:lnTo>
                        <a:pt x="667" y="130"/>
                      </a:lnTo>
                      <a:lnTo>
                        <a:pt x="674" y="116"/>
                      </a:lnTo>
                      <a:lnTo>
                        <a:pt x="667" y="95"/>
                      </a:lnTo>
                      <a:lnTo>
                        <a:pt x="674" y="68"/>
                      </a:lnTo>
                      <a:lnTo>
                        <a:pt x="676" y="68"/>
                      </a:lnTo>
                      <a:lnTo>
                        <a:pt x="684" y="81"/>
                      </a:lnTo>
                      <a:lnTo>
                        <a:pt x="676" y="85"/>
                      </a:lnTo>
                      <a:lnTo>
                        <a:pt x="684" y="95"/>
                      </a:lnTo>
                      <a:lnTo>
                        <a:pt x="697" y="91"/>
                      </a:lnTo>
                      <a:lnTo>
                        <a:pt x="707" y="91"/>
                      </a:lnTo>
                      <a:lnTo>
                        <a:pt x="700" y="104"/>
                      </a:lnTo>
                      <a:lnTo>
                        <a:pt x="703" y="112"/>
                      </a:lnTo>
                      <a:lnTo>
                        <a:pt x="690" y="116"/>
                      </a:lnTo>
                      <a:lnTo>
                        <a:pt x="700" y="130"/>
                      </a:lnTo>
                      <a:lnTo>
                        <a:pt x="707" y="143"/>
                      </a:lnTo>
                      <a:lnTo>
                        <a:pt x="697" y="165"/>
                      </a:lnTo>
                      <a:lnTo>
                        <a:pt x="680" y="156"/>
                      </a:lnTo>
                      <a:lnTo>
                        <a:pt x="676" y="178"/>
                      </a:lnTo>
                      <a:lnTo>
                        <a:pt x="690" y="182"/>
                      </a:lnTo>
                      <a:lnTo>
                        <a:pt x="684" y="191"/>
                      </a:lnTo>
                      <a:lnTo>
                        <a:pt x="674" y="178"/>
                      </a:lnTo>
                      <a:lnTo>
                        <a:pt x="674" y="191"/>
                      </a:lnTo>
                      <a:lnTo>
                        <a:pt x="684" y="199"/>
                      </a:lnTo>
                      <a:lnTo>
                        <a:pt x="653" y="187"/>
                      </a:lnTo>
                      <a:lnTo>
                        <a:pt x="633" y="169"/>
                      </a:lnTo>
                      <a:lnTo>
                        <a:pt x="617" y="178"/>
                      </a:lnTo>
                      <a:lnTo>
                        <a:pt x="596" y="169"/>
                      </a:lnTo>
                      <a:lnTo>
                        <a:pt x="593" y="160"/>
                      </a:lnTo>
                      <a:lnTo>
                        <a:pt x="613" y="151"/>
                      </a:lnTo>
                      <a:lnTo>
                        <a:pt x="609" y="139"/>
                      </a:lnTo>
                      <a:lnTo>
                        <a:pt x="593" y="134"/>
                      </a:lnTo>
                      <a:lnTo>
                        <a:pt x="589" y="151"/>
                      </a:lnTo>
                      <a:lnTo>
                        <a:pt x="576" y="147"/>
                      </a:lnTo>
                      <a:lnTo>
                        <a:pt x="573" y="134"/>
                      </a:lnTo>
                      <a:lnTo>
                        <a:pt x="570" y="156"/>
                      </a:lnTo>
                      <a:lnTo>
                        <a:pt x="553" y="173"/>
                      </a:lnTo>
                      <a:lnTo>
                        <a:pt x="543" y="165"/>
                      </a:lnTo>
                      <a:lnTo>
                        <a:pt x="546" y="139"/>
                      </a:lnTo>
                      <a:lnTo>
                        <a:pt x="543" y="121"/>
                      </a:lnTo>
                      <a:lnTo>
                        <a:pt x="529" y="125"/>
                      </a:lnTo>
                      <a:lnTo>
                        <a:pt x="509" y="121"/>
                      </a:lnTo>
                      <a:lnTo>
                        <a:pt x="482" y="112"/>
                      </a:lnTo>
                      <a:lnTo>
                        <a:pt x="439" y="112"/>
                      </a:lnTo>
                      <a:lnTo>
                        <a:pt x="425" y="112"/>
                      </a:lnTo>
                      <a:lnTo>
                        <a:pt x="429" y="121"/>
                      </a:lnTo>
                      <a:lnTo>
                        <a:pt x="429" y="130"/>
                      </a:lnTo>
                      <a:lnTo>
                        <a:pt x="425" y="151"/>
                      </a:lnTo>
                      <a:lnTo>
                        <a:pt x="412" y="151"/>
                      </a:lnTo>
                      <a:lnTo>
                        <a:pt x="405" y="139"/>
                      </a:lnTo>
                      <a:lnTo>
                        <a:pt x="395" y="143"/>
                      </a:lnTo>
                      <a:lnTo>
                        <a:pt x="392" y="169"/>
                      </a:lnTo>
                      <a:lnTo>
                        <a:pt x="402" y="160"/>
                      </a:lnTo>
                      <a:lnTo>
                        <a:pt x="412" y="173"/>
                      </a:lnTo>
                      <a:lnTo>
                        <a:pt x="405" y="191"/>
                      </a:lnTo>
                      <a:lnTo>
                        <a:pt x="408" y="204"/>
                      </a:lnTo>
                      <a:lnTo>
                        <a:pt x="429" y="199"/>
                      </a:lnTo>
                      <a:lnTo>
                        <a:pt x="449" y="195"/>
                      </a:lnTo>
                      <a:lnTo>
                        <a:pt x="449" y="178"/>
                      </a:lnTo>
                      <a:lnTo>
                        <a:pt x="425" y="169"/>
                      </a:lnTo>
                      <a:lnTo>
                        <a:pt x="456" y="165"/>
                      </a:lnTo>
                      <a:lnTo>
                        <a:pt x="459" y="169"/>
                      </a:lnTo>
                      <a:lnTo>
                        <a:pt x="469" y="160"/>
                      </a:lnTo>
                      <a:lnTo>
                        <a:pt x="479" y="165"/>
                      </a:lnTo>
                      <a:lnTo>
                        <a:pt x="499" y="160"/>
                      </a:lnTo>
                      <a:lnTo>
                        <a:pt x="509" y="143"/>
                      </a:lnTo>
                      <a:lnTo>
                        <a:pt x="506" y="116"/>
                      </a:lnTo>
                      <a:lnTo>
                        <a:pt x="513" y="143"/>
                      </a:lnTo>
                      <a:lnTo>
                        <a:pt x="519" y="160"/>
                      </a:lnTo>
                      <a:lnTo>
                        <a:pt x="546" y="160"/>
                      </a:lnTo>
                      <a:lnTo>
                        <a:pt x="549" y="125"/>
                      </a:lnTo>
                      <a:lnTo>
                        <a:pt x="560" y="125"/>
                      </a:lnTo>
                      <a:lnTo>
                        <a:pt x="553" y="156"/>
                      </a:lnTo>
                      <a:lnTo>
                        <a:pt x="570" y="156"/>
                      </a:lnTo>
                      <a:lnTo>
                        <a:pt x="606" y="169"/>
                      </a:lnTo>
                      <a:lnTo>
                        <a:pt x="583" y="187"/>
                      </a:lnTo>
                      <a:lnTo>
                        <a:pt x="623" y="208"/>
                      </a:lnTo>
                      <a:lnTo>
                        <a:pt x="663" y="222"/>
                      </a:lnTo>
                      <a:lnTo>
                        <a:pt x="676" y="239"/>
                      </a:lnTo>
                      <a:lnTo>
                        <a:pt x="670" y="248"/>
                      </a:lnTo>
                      <a:lnTo>
                        <a:pt x="657" y="235"/>
                      </a:lnTo>
                      <a:lnTo>
                        <a:pt x="623" y="218"/>
                      </a:lnTo>
                      <a:lnTo>
                        <a:pt x="596" y="214"/>
                      </a:lnTo>
                      <a:lnTo>
                        <a:pt x="570" y="204"/>
                      </a:lnTo>
                      <a:lnTo>
                        <a:pt x="560" y="191"/>
                      </a:lnTo>
                      <a:lnTo>
                        <a:pt x="519" y="182"/>
                      </a:lnTo>
                      <a:lnTo>
                        <a:pt x="486" y="191"/>
                      </a:lnTo>
                      <a:lnTo>
                        <a:pt x="459" y="204"/>
                      </a:lnTo>
                      <a:lnTo>
                        <a:pt x="432" y="226"/>
                      </a:lnTo>
                      <a:lnTo>
                        <a:pt x="419" y="248"/>
                      </a:lnTo>
                      <a:lnTo>
                        <a:pt x="423" y="265"/>
                      </a:lnTo>
                      <a:lnTo>
                        <a:pt x="436" y="287"/>
                      </a:lnTo>
                      <a:lnTo>
                        <a:pt x="449" y="283"/>
                      </a:lnTo>
                      <a:lnTo>
                        <a:pt x="469" y="270"/>
                      </a:lnTo>
                      <a:lnTo>
                        <a:pt x="482" y="261"/>
                      </a:lnTo>
                      <a:lnTo>
                        <a:pt x="482" y="235"/>
                      </a:lnTo>
                      <a:lnTo>
                        <a:pt x="496" y="239"/>
                      </a:lnTo>
                      <a:lnTo>
                        <a:pt x="486" y="261"/>
                      </a:lnTo>
                      <a:lnTo>
                        <a:pt x="513" y="279"/>
                      </a:lnTo>
                      <a:lnTo>
                        <a:pt x="516" y="301"/>
                      </a:lnTo>
                      <a:lnTo>
                        <a:pt x="560" y="270"/>
                      </a:lnTo>
                      <a:lnTo>
                        <a:pt x="563" y="283"/>
                      </a:lnTo>
                      <a:lnTo>
                        <a:pt x="549" y="297"/>
                      </a:lnTo>
                      <a:lnTo>
                        <a:pt x="573" y="301"/>
                      </a:lnTo>
                      <a:lnTo>
                        <a:pt x="573" y="314"/>
                      </a:lnTo>
                      <a:lnTo>
                        <a:pt x="553" y="318"/>
                      </a:lnTo>
                      <a:lnTo>
                        <a:pt x="529" y="297"/>
                      </a:lnTo>
                      <a:lnTo>
                        <a:pt x="496" y="305"/>
                      </a:lnTo>
                      <a:lnTo>
                        <a:pt x="476" y="310"/>
                      </a:lnTo>
                      <a:lnTo>
                        <a:pt x="462" y="305"/>
                      </a:lnTo>
                      <a:lnTo>
                        <a:pt x="436" y="297"/>
                      </a:lnTo>
                      <a:lnTo>
                        <a:pt x="459" y="322"/>
                      </a:lnTo>
                      <a:lnTo>
                        <a:pt x="482" y="345"/>
                      </a:lnTo>
                      <a:lnTo>
                        <a:pt x="509" y="341"/>
                      </a:lnTo>
                      <a:lnTo>
                        <a:pt x="529" y="345"/>
                      </a:lnTo>
                      <a:lnTo>
                        <a:pt x="529" y="358"/>
                      </a:lnTo>
                      <a:lnTo>
                        <a:pt x="509" y="358"/>
                      </a:lnTo>
                      <a:lnTo>
                        <a:pt x="490" y="345"/>
                      </a:lnTo>
                      <a:lnTo>
                        <a:pt x="476" y="345"/>
                      </a:lnTo>
                      <a:lnTo>
                        <a:pt x="479" y="367"/>
                      </a:lnTo>
                      <a:lnTo>
                        <a:pt x="462" y="371"/>
                      </a:lnTo>
                      <a:lnTo>
                        <a:pt x="439" y="362"/>
                      </a:lnTo>
                      <a:lnTo>
                        <a:pt x="442" y="341"/>
                      </a:lnTo>
                      <a:lnTo>
                        <a:pt x="456" y="362"/>
                      </a:lnTo>
                      <a:lnTo>
                        <a:pt x="459" y="349"/>
                      </a:lnTo>
                      <a:lnTo>
                        <a:pt x="436" y="327"/>
                      </a:lnTo>
                      <a:lnTo>
                        <a:pt x="412" y="332"/>
                      </a:lnTo>
                      <a:lnTo>
                        <a:pt x="415" y="354"/>
                      </a:lnTo>
                      <a:lnTo>
                        <a:pt x="429" y="393"/>
                      </a:lnTo>
                      <a:lnTo>
                        <a:pt x="459" y="481"/>
                      </a:lnTo>
                      <a:lnTo>
                        <a:pt x="496" y="538"/>
                      </a:lnTo>
                      <a:lnTo>
                        <a:pt x="519" y="568"/>
                      </a:lnTo>
                      <a:lnTo>
                        <a:pt x="529" y="582"/>
                      </a:lnTo>
                      <a:lnTo>
                        <a:pt x="532" y="582"/>
                      </a:lnTo>
                      <a:lnTo>
                        <a:pt x="526" y="564"/>
                      </a:lnTo>
                      <a:lnTo>
                        <a:pt x="519" y="547"/>
                      </a:lnTo>
                      <a:lnTo>
                        <a:pt x="523" y="551"/>
                      </a:lnTo>
                      <a:lnTo>
                        <a:pt x="537" y="541"/>
                      </a:lnTo>
                      <a:lnTo>
                        <a:pt x="553" y="541"/>
                      </a:lnTo>
                      <a:lnTo>
                        <a:pt x="593" y="528"/>
                      </a:lnTo>
                      <a:lnTo>
                        <a:pt x="600" y="520"/>
                      </a:lnTo>
                      <a:lnTo>
                        <a:pt x="596" y="538"/>
                      </a:lnTo>
                      <a:lnTo>
                        <a:pt x="543" y="556"/>
                      </a:lnTo>
                      <a:lnTo>
                        <a:pt x="539" y="568"/>
                      </a:lnTo>
                      <a:lnTo>
                        <a:pt x="546" y="577"/>
                      </a:lnTo>
                      <a:lnTo>
                        <a:pt x="549" y="586"/>
                      </a:lnTo>
                      <a:lnTo>
                        <a:pt x="546" y="599"/>
                      </a:lnTo>
                      <a:lnTo>
                        <a:pt x="553" y="626"/>
                      </a:lnTo>
                      <a:lnTo>
                        <a:pt x="576" y="643"/>
                      </a:lnTo>
                      <a:lnTo>
                        <a:pt x="580" y="626"/>
                      </a:lnTo>
                      <a:lnTo>
                        <a:pt x="573" y="603"/>
                      </a:lnTo>
                      <a:lnTo>
                        <a:pt x="570" y="599"/>
                      </a:lnTo>
                      <a:lnTo>
                        <a:pt x="583" y="594"/>
                      </a:lnTo>
                      <a:lnTo>
                        <a:pt x="583" y="603"/>
                      </a:lnTo>
                      <a:lnTo>
                        <a:pt x="580" y="616"/>
                      </a:lnTo>
                      <a:lnTo>
                        <a:pt x="583" y="635"/>
                      </a:lnTo>
                      <a:lnTo>
                        <a:pt x="589" y="639"/>
                      </a:lnTo>
                      <a:lnTo>
                        <a:pt x="606" y="687"/>
                      </a:lnTo>
                      <a:lnTo>
                        <a:pt x="609" y="713"/>
                      </a:lnTo>
                      <a:lnTo>
                        <a:pt x="589" y="743"/>
                      </a:lnTo>
                      <a:lnTo>
                        <a:pt x="586" y="753"/>
                      </a:lnTo>
                      <a:lnTo>
                        <a:pt x="603" y="736"/>
                      </a:lnTo>
                      <a:lnTo>
                        <a:pt x="613" y="730"/>
                      </a:lnTo>
                      <a:lnTo>
                        <a:pt x="623" y="730"/>
                      </a:lnTo>
                      <a:lnTo>
                        <a:pt x="633" y="740"/>
                      </a:lnTo>
                      <a:lnTo>
                        <a:pt x="643" y="730"/>
                      </a:lnTo>
                      <a:lnTo>
                        <a:pt x="629" y="757"/>
                      </a:lnTo>
                      <a:lnTo>
                        <a:pt x="619" y="753"/>
                      </a:lnTo>
                      <a:lnTo>
                        <a:pt x="613" y="753"/>
                      </a:lnTo>
                      <a:lnTo>
                        <a:pt x="609" y="766"/>
                      </a:lnTo>
                      <a:lnTo>
                        <a:pt x="600" y="779"/>
                      </a:lnTo>
                      <a:lnTo>
                        <a:pt x="589" y="784"/>
                      </a:lnTo>
                      <a:lnTo>
                        <a:pt x="593" y="796"/>
                      </a:lnTo>
                      <a:lnTo>
                        <a:pt x="600" y="796"/>
                      </a:lnTo>
                      <a:lnTo>
                        <a:pt x="603" y="810"/>
                      </a:lnTo>
                      <a:lnTo>
                        <a:pt x="596" y="810"/>
                      </a:lnTo>
                      <a:lnTo>
                        <a:pt x="589" y="805"/>
                      </a:lnTo>
                      <a:lnTo>
                        <a:pt x="583" y="788"/>
                      </a:lnTo>
                      <a:lnTo>
                        <a:pt x="576" y="792"/>
                      </a:lnTo>
                      <a:lnTo>
                        <a:pt x="570" y="818"/>
                      </a:lnTo>
                      <a:lnTo>
                        <a:pt x="570" y="841"/>
                      </a:lnTo>
                      <a:lnTo>
                        <a:pt x="573" y="871"/>
                      </a:lnTo>
                      <a:lnTo>
                        <a:pt x="573" y="893"/>
                      </a:lnTo>
                      <a:lnTo>
                        <a:pt x="573" y="910"/>
                      </a:lnTo>
                      <a:lnTo>
                        <a:pt x="586" y="942"/>
                      </a:lnTo>
                      <a:lnTo>
                        <a:pt x="589" y="951"/>
                      </a:lnTo>
                      <a:lnTo>
                        <a:pt x="676" y="924"/>
                      </a:lnTo>
                      <a:lnTo>
                        <a:pt x="690" y="910"/>
                      </a:lnTo>
                      <a:lnTo>
                        <a:pt x="697" y="880"/>
                      </a:lnTo>
                      <a:lnTo>
                        <a:pt x="694" y="867"/>
                      </a:lnTo>
                      <a:lnTo>
                        <a:pt x="697" y="853"/>
                      </a:lnTo>
                      <a:lnTo>
                        <a:pt x="697" y="867"/>
                      </a:lnTo>
                      <a:lnTo>
                        <a:pt x="720" y="845"/>
                      </a:lnTo>
                      <a:lnTo>
                        <a:pt x="731" y="845"/>
                      </a:lnTo>
                      <a:lnTo>
                        <a:pt x="731" y="867"/>
                      </a:lnTo>
                      <a:lnTo>
                        <a:pt x="720" y="876"/>
                      </a:lnTo>
                      <a:lnTo>
                        <a:pt x="713" y="893"/>
                      </a:lnTo>
                      <a:lnTo>
                        <a:pt x="720" y="893"/>
                      </a:lnTo>
                      <a:lnTo>
                        <a:pt x="710" y="938"/>
                      </a:lnTo>
                      <a:lnTo>
                        <a:pt x="703" y="955"/>
                      </a:lnTo>
                      <a:lnTo>
                        <a:pt x="700" y="945"/>
                      </a:lnTo>
                      <a:lnTo>
                        <a:pt x="686" y="955"/>
                      </a:lnTo>
                      <a:lnTo>
                        <a:pt x="680" y="964"/>
                      </a:lnTo>
                      <a:lnTo>
                        <a:pt x="663" y="964"/>
                      </a:lnTo>
                      <a:lnTo>
                        <a:pt x="663" y="972"/>
                      </a:lnTo>
                      <a:lnTo>
                        <a:pt x="647" y="964"/>
                      </a:lnTo>
                      <a:lnTo>
                        <a:pt x="623" y="964"/>
                      </a:lnTo>
                      <a:lnTo>
                        <a:pt x="600" y="981"/>
                      </a:lnTo>
                      <a:lnTo>
                        <a:pt x="593" y="998"/>
                      </a:lnTo>
                      <a:lnTo>
                        <a:pt x="593" y="1016"/>
                      </a:lnTo>
                      <a:lnTo>
                        <a:pt x="596" y="1043"/>
                      </a:lnTo>
                      <a:lnTo>
                        <a:pt x="523" y="1016"/>
                      </a:lnTo>
                    </a:path>
                  </a:pathLst>
                </a:custGeom>
                <a:solidFill>
                  <a:schemeClr val="bg2"/>
                </a:solidFill>
                <a:ln w="9525" cap="rnd">
                  <a:noFill/>
                  <a:round/>
                  <a:headEnd/>
                  <a:tailEnd/>
                </a:ln>
                <a:effectLst/>
              </p:spPr>
              <p:txBody>
                <a:bodyPr/>
                <a:lstStyle/>
                <a:p>
                  <a:endParaRPr lang="de-CH"/>
                </a:p>
              </p:txBody>
            </p:sp>
            <p:sp>
              <p:nvSpPr>
                <p:cNvPr id="1029" name="Freeform 5"/>
                <p:cNvSpPr>
                  <a:spLocks/>
                </p:cNvSpPr>
                <p:nvPr/>
              </p:nvSpPr>
              <p:spPr bwMode="ltGray">
                <a:xfrm>
                  <a:off x="4782" y="1824"/>
                  <a:ext cx="684" cy="1697"/>
                </a:xfrm>
                <a:custGeom>
                  <a:avLst/>
                  <a:gdLst/>
                  <a:ahLst/>
                  <a:cxnLst>
                    <a:cxn ang="0">
                      <a:pos x="174" y="1431"/>
                    </a:cxn>
                    <a:cxn ang="0">
                      <a:pos x="147" y="1334"/>
                    </a:cxn>
                    <a:cxn ang="0">
                      <a:pos x="177" y="1330"/>
                    </a:cxn>
                    <a:cxn ang="0">
                      <a:pos x="257" y="1365"/>
                    </a:cxn>
                    <a:cxn ang="0">
                      <a:pos x="301" y="1232"/>
                    </a:cxn>
                    <a:cxn ang="0">
                      <a:pos x="220" y="1127"/>
                    </a:cxn>
                    <a:cxn ang="0">
                      <a:pos x="123" y="1141"/>
                    </a:cxn>
                    <a:cxn ang="0">
                      <a:pos x="157" y="1069"/>
                    </a:cxn>
                    <a:cxn ang="0">
                      <a:pos x="136" y="1030"/>
                    </a:cxn>
                    <a:cxn ang="0">
                      <a:pos x="163" y="1017"/>
                    </a:cxn>
                    <a:cxn ang="0">
                      <a:pos x="177" y="1060"/>
                    </a:cxn>
                    <a:cxn ang="0">
                      <a:pos x="267" y="1145"/>
                    </a:cxn>
                    <a:cxn ang="0">
                      <a:pos x="308" y="1075"/>
                    </a:cxn>
                    <a:cxn ang="0">
                      <a:pos x="130" y="924"/>
                    </a:cxn>
                    <a:cxn ang="0">
                      <a:pos x="143" y="753"/>
                    </a:cxn>
                    <a:cxn ang="0">
                      <a:pos x="140" y="669"/>
                    </a:cxn>
                    <a:cxn ang="0">
                      <a:pos x="116" y="634"/>
                    </a:cxn>
                    <a:cxn ang="0">
                      <a:pos x="67" y="554"/>
                    </a:cxn>
                    <a:cxn ang="0">
                      <a:pos x="140" y="519"/>
                    </a:cxn>
                    <a:cxn ang="0">
                      <a:pos x="116" y="467"/>
                    </a:cxn>
                    <a:cxn ang="0">
                      <a:pos x="23" y="378"/>
                    </a:cxn>
                    <a:cxn ang="0">
                      <a:pos x="254" y="0"/>
                    </a:cxn>
                    <a:cxn ang="0">
                      <a:pos x="301" y="44"/>
                    </a:cxn>
                    <a:cxn ang="0">
                      <a:pos x="355" y="39"/>
                    </a:cxn>
                    <a:cxn ang="0">
                      <a:pos x="395" y="8"/>
                    </a:cxn>
                    <a:cxn ang="0">
                      <a:pos x="441" y="22"/>
                    </a:cxn>
                    <a:cxn ang="0">
                      <a:pos x="508" y="18"/>
                    </a:cxn>
                    <a:cxn ang="0">
                      <a:pos x="515" y="74"/>
                    </a:cxn>
                    <a:cxn ang="0">
                      <a:pos x="535" y="118"/>
                    </a:cxn>
                    <a:cxn ang="0">
                      <a:pos x="479" y="92"/>
                    </a:cxn>
                    <a:cxn ang="0">
                      <a:pos x="538" y="132"/>
                    </a:cxn>
                    <a:cxn ang="0">
                      <a:pos x="589" y="159"/>
                    </a:cxn>
                    <a:cxn ang="0">
                      <a:pos x="605" y="233"/>
                    </a:cxn>
                    <a:cxn ang="0">
                      <a:pos x="669" y="281"/>
                    </a:cxn>
                    <a:cxn ang="0">
                      <a:pos x="633" y="260"/>
                    </a:cxn>
                    <a:cxn ang="0">
                      <a:pos x="572" y="295"/>
                    </a:cxn>
                    <a:cxn ang="0">
                      <a:pos x="528" y="264"/>
                    </a:cxn>
                    <a:cxn ang="0">
                      <a:pos x="528" y="281"/>
                    </a:cxn>
                    <a:cxn ang="0">
                      <a:pos x="552" y="308"/>
                    </a:cxn>
                    <a:cxn ang="0">
                      <a:pos x="569" y="320"/>
                    </a:cxn>
                    <a:cxn ang="0">
                      <a:pos x="629" y="365"/>
                    </a:cxn>
                    <a:cxn ang="0">
                      <a:pos x="672" y="384"/>
                    </a:cxn>
                    <a:cxn ang="0">
                      <a:pos x="234" y="392"/>
                    </a:cxn>
                    <a:cxn ang="0">
                      <a:pos x="275" y="585"/>
                    </a:cxn>
                    <a:cxn ang="0">
                      <a:pos x="301" y="643"/>
                    </a:cxn>
                    <a:cxn ang="0">
                      <a:pos x="231" y="696"/>
                    </a:cxn>
                    <a:cxn ang="0">
                      <a:pos x="220" y="643"/>
                    </a:cxn>
                    <a:cxn ang="0">
                      <a:pos x="231" y="722"/>
                    </a:cxn>
                    <a:cxn ang="0">
                      <a:pos x="208" y="775"/>
                    </a:cxn>
                    <a:cxn ang="0">
                      <a:pos x="214" y="819"/>
                    </a:cxn>
                    <a:cxn ang="0">
                      <a:pos x="197" y="890"/>
                    </a:cxn>
                    <a:cxn ang="0">
                      <a:pos x="275" y="951"/>
                    </a:cxn>
                    <a:cxn ang="0">
                      <a:pos x="445" y="1048"/>
                    </a:cxn>
                    <a:cxn ang="0">
                      <a:pos x="415" y="1197"/>
                    </a:cxn>
                    <a:cxn ang="0">
                      <a:pos x="425" y="1184"/>
                    </a:cxn>
                    <a:cxn ang="0">
                      <a:pos x="451" y="1189"/>
                    </a:cxn>
                    <a:cxn ang="0">
                      <a:pos x="451" y="1096"/>
                    </a:cxn>
                    <a:cxn ang="0">
                      <a:pos x="432" y="1215"/>
                    </a:cxn>
                    <a:cxn ang="0">
                      <a:pos x="401" y="1249"/>
                    </a:cxn>
                    <a:cxn ang="0">
                      <a:pos x="348" y="1317"/>
                    </a:cxn>
                    <a:cxn ang="0">
                      <a:pos x="411" y="1375"/>
                    </a:cxn>
                    <a:cxn ang="0">
                      <a:pos x="241" y="1536"/>
                    </a:cxn>
                    <a:cxn ang="0">
                      <a:pos x="275" y="1696"/>
                    </a:cxn>
                  </a:cxnLst>
                  <a:rect l="0" t="0" r="r" b="b"/>
                  <a:pathLst>
                    <a:path w="684" h="1697">
                      <a:moveTo>
                        <a:pt x="147" y="1660"/>
                      </a:moveTo>
                      <a:lnTo>
                        <a:pt x="123" y="1647"/>
                      </a:lnTo>
                      <a:lnTo>
                        <a:pt x="170" y="1497"/>
                      </a:lnTo>
                      <a:lnTo>
                        <a:pt x="174" y="1431"/>
                      </a:lnTo>
                      <a:lnTo>
                        <a:pt x="177" y="1426"/>
                      </a:lnTo>
                      <a:lnTo>
                        <a:pt x="220" y="1392"/>
                      </a:lnTo>
                      <a:lnTo>
                        <a:pt x="214" y="1375"/>
                      </a:lnTo>
                      <a:lnTo>
                        <a:pt x="147" y="1334"/>
                      </a:lnTo>
                      <a:lnTo>
                        <a:pt x="163" y="1338"/>
                      </a:lnTo>
                      <a:lnTo>
                        <a:pt x="167" y="1326"/>
                      </a:lnTo>
                      <a:lnTo>
                        <a:pt x="167" y="1290"/>
                      </a:lnTo>
                      <a:lnTo>
                        <a:pt x="177" y="1330"/>
                      </a:lnTo>
                      <a:lnTo>
                        <a:pt x="208" y="1360"/>
                      </a:lnTo>
                      <a:lnTo>
                        <a:pt x="220" y="1356"/>
                      </a:lnTo>
                      <a:lnTo>
                        <a:pt x="231" y="1379"/>
                      </a:lnTo>
                      <a:lnTo>
                        <a:pt x="257" y="1365"/>
                      </a:lnTo>
                      <a:lnTo>
                        <a:pt x="275" y="1334"/>
                      </a:lnTo>
                      <a:lnTo>
                        <a:pt x="291" y="1281"/>
                      </a:lnTo>
                      <a:lnTo>
                        <a:pt x="294" y="1272"/>
                      </a:lnTo>
                      <a:lnTo>
                        <a:pt x="301" y="1232"/>
                      </a:lnTo>
                      <a:lnTo>
                        <a:pt x="294" y="1211"/>
                      </a:lnTo>
                      <a:lnTo>
                        <a:pt x="287" y="1202"/>
                      </a:lnTo>
                      <a:lnTo>
                        <a:pt x="291" y="1189"/>
                      </a:lnTo>
                      <a:lnTo>
                        <a:pt x="220" y="1127"/>
                      </a:lnTo>
                      <a:lnTo>
                        <a:pt x="197" y="1127"/>
                      </a:lnTo>
                      <a:lnTo>
                        <a:pt x="200" y="1118"/>
                      </a:lnTo>
                      <a:lnTo>
                        <a:pt x="107" y="1158"/>
                      </a:lnTo>
                      <a:lnTo>
                        <a:pt x="123" y="1141"/>
                      </a:lnTo>
                      <a:lnTo>
                        <a:pt x="197" y="1114"/>
                      </a:lnTo>
                      <a:lnTo>
                        <a:pt x="177" y="1100"/>
                      </a:lnTo>
                      <a:lnTo>
                        <a:pt x="163" y="1092"/>
                      </a:lnTo>
                      <a:lnTo>
                        <a:pt x="157" y="1069"/>
                      </a:lnTo>
                      <a:lnTo>
                        <a:pt x="126" y="1056"/>
                      </a:lnTo>
                      <a:lnTo>
                        <a:pt x="120" y="1034"/>
                      </a:lnTo>
                      <a:lnTo>
                        <a:pt x="133" y="1052"/>
                      </a:lnTo>
                      <a:lnTo>
                        <a:pt x="136" y="1030"/>
                      </a:lnTo>
                      <a:lnTo>
                        <a:pt x="136" y="951"/>
                      </a:lnTo>
                      <a:lnTo>
                        <a:pt x="157" y="968"/>
                      </a:lnTo>
                      <a:lnTo>
                        <a:pt x="167" y="1003"/>
                      </a:lnTo>
                      <a:lnTo>
                        <a:pt x="163" y="1017"/>
                      </a:lnTo>
                      <a:lnTo>
                        <a:pt x="163" y="1030"/>
                      </a:lnTo>
                      <a:lnTo>
                        <a:pt x="183" y="1026"/>
                      </a:lnTo>
                      <a:lnTo>
                        <a:pt x="174" y="1048"/>
                      </a:lnTo>
                      <a:lnTo>
                        <a:pt x="177" y="1060"/>
                      </a:lnTo>
                      <a:lnTo>
                        <a:pt x="203" y="1088"/>
                      </a:lnTo>
                      <a:lnTo>
                        <a:pt x="208" y="1079"/>
                      </a:lnTo>
                      <a:lnTo>
                        <a:pt x="214" y="1100"/>
                      </a:lnTo>
                      <a:lnTo>
                        <a:pt x="267" y="1145"/>
                      </a:lnTo>
                      <a:lnTo>
                        <a:pt x="301" y="1158"/>
                      </a:lnTo>
                      <a:lnTo>
                        <a:pt x="327" y="1118"/>
                      </a:lnTo>
                      <a:lnTo>
                        <a:pt x="327" y="1100"/>
                      </a:lnTo>
                      <a:lnTo>
                        <a:pt x="308" y="1075"/>
                      </a:lnTo>
                      <a:lnTo>
                        <a:pt x="271" y="1043"/>
                      </a:lnTo>
                      <a:lnTo>
                        <a:pt x="214" y="1003"/>
                      </a:lnTo>
                      <a:lnTo>
                        <a:pt x="167" y="955"/>
                      </a:lnTo>
                      <a:lnTo>
                        <a:pt x="130" y="924"/>
                      </a:lnTo>
                      <a:lnTo>
                        <a:pt x="116" y="880"/>
                      </a:lnTo>
                      <a:lnTo>
                        <a:pt x="113" y="827"/>
                      </a:lnTo>
                      <a:lnTo>
                        <a:pt x="126" y="784"/>
                      </a:lnTo>
                      <a:lnTo>
                        <a:pt x="143" y="753"/>
                      </a:lnTo>
                      <a:lnTo>
                        <a:pt x="157" y="735"/>
                      </a:lnTo>
                      <a:lnTo>
                        <a:pt x="177" y="669"/>
                      </a:lnTo>
                      <a:lnTo>
                        <a:pt x="167" y="656"/>
                      </a:lnTo>
                      <a:lnTo>
                        <a:pt x="140" y="669"/>
                      </a:lnTo>
                      <a:lnTo>
                        <a:pt x="113" y="673"/>
                      </a:lnTo>
                      <a:lnTo>
                        <a:pt x="67" y="669"/>
                      </a:lnTo>
                      <a:lnTo>
                        <a:pt x="113" y="647"/>
                      </a:lnTo>
                      <a:lnTo>
                        <a:pt x="116" y="634"/>
                      </a:lnTo>
                      <a:lnTo>
                        <a:pt x="154" y="630"/>
                      </a:lnTo>
                      <a:lnTo>
                        <a:pt x="154" y="616"/>
                      </a:lnTo>
                      <a:lnTo>
                        <a:pt x="97" y="603"/>
                      </a:lnTo>
                      <a:lnTo>
                        <a:pt x="67" y="554"/>
                      </a:lnTo>
                      <a:lnTo>
                        <a:pt x="87" y="506"/>
                      </a:lnTo>
                      <a:lnTo>
                        <a:pt x="150" y="564"/>
                      </a:lnTo>
                      <a:lnTo>
                        <a:pt x="157" y="546"/>
                      </a:lnTo>
                      <a:lnTo>
                        <a:pt x="140" y="519"/>
                      </a:lnTo>
                      <a:lnTo>
                        <a:pt x="147" y="502"/>
                      </a:lnTo>
                      <a:lnTo>
                        <a:pt x="123" y="480"/>
                      </a:lnTo>
                      <a:lnTo>
                        <a:pt x="110" y="497"/>
                      </a:lnTo>
                      <a:lnTo>
                        <a:pt x="116" y="467"/>
                      </a:lnTo>
                      <a:lnTo>
                        <a:pt x="107" y="440"/>
                      </a:lnTo>
                      <a:lnTo>
                        <a:pt x="56" y="422"/>
                      </a:lnTo>
                      <a:lnTo>
                        <a:pt x="20" y="413"/>
                      </a:lnTo>
                      <a:lnTo>
                        <a:pt x="23" y="378"/>
                      </a:lnTo>
                      <a:lnTo>
                        <a:pt x="0" y="225"/>
                      </a:lnTo>
                      <a:lnTo>
                        <a:pt x="250" y="8"/>
                      </a:lnTo>
                      <a:lnTo>
                        <a:pt x="244" y="31"/>
                      </a:lnTo>
                      <a:lnTo>
                        <a:pt x="254" y="0"/>
                      </a:lnTo>
                      <a:lnTo>
                        <a:pt x="257" y="18"/>
                      </a:lnTo>
                      <a:lnTo>
                        <a:pt x="271" y="39"/>
                      </a:lnTo>
                      <a:lnTo>
                        <a:pt x="298" y="26"/>
                      </a:lnTo>
                      <a:lnTo>
                        <a:pt x="301" y="44"/>
                      </a:lnTo>
                      <a:lnTo>
                        <a:pt x="327" y="31"/>
                      </a:lnTo>
                      <a:lnTo>
                        <a:pt x="334" y="44"/>
                      </a:lnTo>
                      <a:lnTo>
                        <a:pt x="348" y="26"/>
                      </a:lnTo>
                      <a:lnTo>
                        <a:pt x="355" y="39"/>
                      </a:lnTo>
                      <a:lnTo>
                        <a:pt x="365" y="18"/>
                      </a:lnTo>
                      <a:lnTo>
                        <a:pt x="378" y="8"/>
                      </a:lnTo>
                      <a:lnTo>
                        <a:pt x="384" y="18"/>
                      </a:lnTo>
                      <a:lnTo>
                        <a:pt x="395" y="8"/>
                      </a:lnTo>
                      <a:lnTo>
                        <a:pt x="405" y="26"/>
                      </a:lnTo>
                      <a:lnTo>
                        <a:pt x="418" y="26"/>
                      </a:lnTo>
                      <a:lnTo>
                        <a:pt x="425" y="8"/>
                      </a:lnTo>
                      <a:lnTo>
                        <a:pt x="441" y="22"/>
                      </a:lnTo>
                      <a:lnTo>
                        <a:pt x="448" y="35"/>
                      </a:lnTo>
                      <a:lnTo>
                        <a:pt x="479" y="26"/>
                      </a:lnTo>
                      <a:lnTo>
                        <a:pt x="495" y="18"/>
                      </a:lnTo>
                      <a:lnTo>
                        <a:pt x="508" y="18"/>
                      </a:lnTo>
                      <a:lnTo>
                        <a:pt x="535" y="31"/>
                      </a:lnTo>
                      <a:lnTo>
                        <a:pt x="525" y="44"/>
                      </a:lnTo>
                      <a:lnTo>
                        <a:pt x="525" y="65"/>
                      </a:lnTo>
                      <a:lnTo>
                        <a:pt x="515" y="74"/>
                      </a:lnTo>
                      <a:lnTo>
                        <a:pt x="522" y="80"/>
                      </a:lnTo>
                      <a:lnTo>
                        <a:pt x="535" y="84"/>
                      </a:lnTo>
                      <a:lnTo>
                        <a:pt x="535" y="97"/>
                      </a:lnTo>
                      <a:lnTo>
                        <a:pt x="535" y="118"/>
                      </a:lnTo>
                      <a:lnTo>
                        <a:pt x="525" y="132"/>
                      </a:lnTo>
                      <a:lnTo>
                        <a:pt x="525" y="110"/>
                      </a:lnTo>
                      <a:lnTo>
                        <a:pt x="512" y="92"/>
                      </a:lnTo>
                      <a:lnTo>
                        <a:pt x="479" y="92"/>
                      </a:lnTo>
                      <a:lnTo>
                        <a:pt x="481" y="114"/>
                      </a:lnTo>
                      <a:lnTo>
                        <a:pt x="498" y="114"/>
                      </a:lnTo>
                      <a:lnTo>
                        <a:pt x="512" y="118"/>
                      </a:lnTo>
                      <a:lnTo>
                        <a:pt x="538" y="132"/>
                      </a:lnTo>
                      <a:lnTo>
                        <a:pt x="552" y="132"/>
                      </a:lnTo>
                      <a:lnTo>
                        <a:pt x="572" y="118"/>
                      </a:lnTo>
                      <a:lnTo>
                        <a:pt x="569" y="140"/>
                      </a:lnTo>
                      <a:lnTo>
                        <a:pt x="589" y="159"/>
                      </a:lnTo>
                      <a:lnTo>
                        <a:pt x="569" y="176"/>
                      </a:lnTo>
                      <a:lnTo>
                        <a:pt x="575" y="193"/>
                      </a:lnTo>
                      <a:lnTo>
                        <a:pt x="585" y="211"/>
                      </a:lnTo>
                      <a:lnTo>
                        <a:pt x="605" y="233"/>
                      </a:lnTo>
                      <a:lnTo>
                        <a:pt x="629" y="242"/>
                      </a:lnTo>
                      <a:lnTo>
                        <a:pt x="633" y="247"/>
                      </a:lnTo>
                      <a:lnTo>
                        <a:pt x="656" y="260"/>
                      </a:lnTo>
                      <a:lnTo>
                        <a:pt x="669" y="281"/>
                      </a:lnTo>
                      <a:lnTo>
                        <a:pt x="676" y="291"/>
                      </a:lnTo>
                      <a:lnTo>
                        <a:pt x="666" y="295"/>
                      </a:lnTo>
                      <a:lnTo>
                        <a:pt x="656" y="277"/>
                      </a:lnTo>
                      <a:lnTo>
                        <a:pt x="633" y="260"/>
                      </a:lnTo>
                      <a:lnTo>
                        <a:pt x="623" y="277"/>
                      </a:lnTo>
                      <a:lnTo>
                        <a:pt x="599" y="286"/>
                      </a:lnTo>
                      <a:lnTo>
                        <a:pt x="599" y="273"/>
                      </a:lnTo>
                      <a:lnTo>
                        <a:pt x="572" y="295"/>
                      </a:lnTo>
                      <a:lnTo>
                        <a:pt x="579" y="281"/>
                      </a:lnTo>
                      <a:lnTo>
                        <a:pt x="572" y="269"/>
                      </a:lnTo>
                      <a:lnTo>
                        <a:pt x="548" y="269"/>
                      </a:lnTo>
                      <a:lnTo>
                        <a:pt x="528" y="264"/>
                      </a:lnTo>
                      <a:lnTo>
                        <a:pt x="505" y="250"/>
                      </a:lnTo>
                      <a:lnTo>
                        <a:pt x="505" y="269"/>
                      </a:lnTo>
                      <a:lnTo>
                        <a:pt x="508" y="277"/>
                      </a:lnTo>
                      <a:lnTo>
                        <a:pt x="528" y="281"/>
                      </a:lnTo>
                      <a:lnTo>
                        <a:pt x="546" y="286"/>
                      </a:lnTo>
                      <a:lnTo>
                        <a:pt x="566" y="295"/>
                      </a:lnTo>
                      <a:lnTo>
                        <a:pt x="572" y="308"/>
                      </a:lnTo>
                      <a:lnTo>
                        <a:pt x="552" y="308"/>
                      </a:lnTo>
                      <a:lnTo>
                        <a:pt x="532" y="303"/>
                      </a:lnTo>
                      <a:lnTo>
                        <a:pt x="532" y="320"/>
                      </a:lnTo>
                      <a:lnTo>
                        <a:pt x="546" y="326"/>
                      </a:lnTo>
                      <a:lnTo>
                        <a:pt x="569" y="320"/>
                      </a:lnTo>
                      <a:lnTo>
                        <a:pt x="585" y="316"/>
                      </a:lnTo>
                      <a:lnTo>
                        <a:pt x="595" y="303"/>
                      </a:lnTo>
                      <a:lnTo>
                        <a:pt x="609" y="356"/>
                      </a:lnTo>
                      <a:lnTo>
                        <a:pt x="629" y="365"/>
                      </a:lnTo>
                      <a:lnTo>
                        <a:pt x="642" y="378"/>
                      </a:lnTo>
                      <a:lnTo>
                        <a:pt x="652" y="374"/>
                      </a:lnTo>
                      <a:lnTo>
                        <a:pt x="659" y="365"/>
                      </a:lnTo>
                      <a:lnTo>
                        <a:pt x="672" y="384"/>
                      </a:lnTo>
                      <a:lnTo>
                        <a:pt x="683" y="388"/>
                      </a:lnTo>
                      <a:lnTo>
                        <a:pt x="569" y="401"/>
                      </a:lnTo>
                      <a:lnTo>
                        <a:pt x="407" y="374"/>
                      </a:lnTo>
                      <a:lnTo>
                        <a:pt x="234" y="392"/>
                      </a:lnTo>
                      <a:lnTo>
                        <a:pt x="214" y="497"/>
                      </a:lnTo>
                      <a:lnTo>
                        <a:pt x="254" y="595"/>
                      </a:lnTo>
                      <a:lnTo>
                        <a:pt x="260" y="572"/>
                      </a:lnTo>
                      <a:lnTo>
                        <a:pt x="275" y="585"/>
                      </a:lnTo>
                      <a:lnTo>
                        <a:pt x="264" y="624"/>
                      </a:lnTo>
                      <a:lnTo>
                        <a:pt x="277" y="643"/>
                      </a:lnTo>
                      <a:lnTo>
                        <a:pt x="291" y="603"/>
                      </a:lnTo>
                      <a:lnTo>
                        <a:pt x="301" y="643"/>
                      </a:lnTo>
                      <a:lnTo>
                        <a:pt x="294" y="692"/>
                      </a:lnTo>
                      <a:lnTo>
                        <a:pt x="281" y="713"/>
                      </a:lnTo>
                      <a:lnTo>
                        <a:pt x="257" y="718"/>
                      </a:lnTo>
                      <a:lnTo>
                        <a:pt x="231" y="696"/>
                      </a:lnTo>
                      <a:lnTo>
                        <a:pt x="241" y="678"/>
                      </a:lnTo>
                      <a:lnTo>
                        <a:pt x="247" y="678"/>
                      </a:lnTo>
                      <a:lnTo>
                        <a:pt x="254" y="647"/>
                      </a:lnTo>
                      <a:lnTo>
                        <a:pt x="220" y="643"/>
                      </a:lnTo>
                      <a:lnTo>
                        <a:pt x="214" y="673"/>
                      </a:lnTo>
                      <a:lnTo>
                        <a:pt x="220" y="696"/>
                      </a:lnTo>
                      <a:lnTo>
                        <a:pt x="234" y="705"/>
                      </a:lnTo>
                      <a:lnTo>
                        <a:pt x="231" y="722"/>
                      </a:lnTo>
                      <a:lnTo>
                        <a:pt x="227" y="735"/>
                      </a:lnTo>
                      <a:lnTo>
                        <a:pt x="224" y="744"/>
                      </a:lnTo>
                      <a:lnTo>
                        <a:pt x="214" y="735"/>
                      </a:lnTo>
                      <a:lnTo>
                        <a:pt x="208" y="775"/>
                      </a:lnTo>
                      <a:lnTo>
                        <a:pt x="203" y="788"/>
                      </a:lnTo>
                      <a:lnTo>
                        <a:pt x="200" y="797"/>
                      </a:lnTo>
                      <a:lnTo>
                        <a:pt x="203" y="814"/>
                      </a:lnTo>
                      <a:lnTo>
                        <a:pt x="214" y="819"/>
                      </a:lnTo>
                      <a:lnTo>
                        <a:pt x="208" y="837"/>
                      </a:lnTo>
                      <a:lnTo>
                        <a:pt x="193" y="845"/>
                      </a:lnTo>
                      <a:lnTo>
                        <a:pt x="190" y="862"/>
                      </a:lnTo>
                      <a:lnTo>
                        <a:pt x="197" y="890"/>
                      </a:lnTo>
                      <a:lnTo>
                        <a:pt x="208" y="907"/>
                      </a:lnTo>
                      <a:lnTo>
                        <a:pt x="220" y="920"/>
                      </a:lnTo>
                      <a:lnTo>
                        <a:pt x="234" y="916"/>
                      </a:lnTo>
                      <a:lnTo>
                        <a:pt x="275" y="951"/>
                      </a:lnTo>
                      <a:lnTo>
                        <a:pt x="287" y="968"/>
                      </a:lnTo>
                      <a:lnTo>
                        <a:pt x="361" y="1022"/>
                      </a:lnTo>
                      <a:lnTo>
                        <a:pt x="407" y="1013"/>
                      </a:lnTo>
                      <a:lnTo>
                        <a:pt x="445" y="1048"/>
                      </a:lnTo>
                      <a:lnTo>
                        <a:pt x="401" y="1114"/>
                      </a:lnTo>
                      <a:lnTo>
                        <a:pt x="367" y="1202"/>
                      </a:lnTo>
                      <a:lnTo>
                        <a:pt x="395" y="1202"/>
                      </a:lnTo>
                      <a:lnTo>
                        <a:pt x="415" y="1197"/>
                      </a:lnTo>
                      <a:lnTo>
                        <a:pt x="418" y="1118"/>
                      </a:lnTo>
                      <a:lnTo>
                        <a:pt x="418" y="1154"/>
                      </a:lnTo>
                      <a:lnTo>
                        <a:pt x="422" y="1166"/>
                      </a:lnTo>
                      <a:lnTo>
                        <a:pt x="425" y="1184"/>
                      </a:lnTo>
                      <a:lnTo>
                        <a:pt x="418" y="1197"/>
                      </a:lnTo>
                      <a:lnTo>
                        <a:pt x="422" y="1211"/>
                      </a:lnTo>
                      <a:lnTo>
                        <a:pt x="435" y="1189"/>
                      </a:lnTo>
                      <a:lnTo>
                        <a:pt x="451" y="1189"/>
                      </a:lnTo>
                      <a:lnTo>
                        <a:pt x="441" y="1069"/>
                      </a:lnTo>
                      <a:lnTo>
                        <a:pt x="451" y="1048"/>
                      </a:lnTo>
                      <a:lnTo>
                        <a:pt x="441" y="1088"/>
                      </a:lnTo>
                      <a:lnTo>
                        <a:pt x="451" y="1096"/>
                      </a:lnTo>
                      <a:lnTo>
                        <a:pt x="441" y="1131"/>
                      </a:lnTo>
                      <a:lnTo>
                        <a:pt x="448" y="1166"/>
                      </a:lnTo>
                      <a:lnTo>
                        <a:pt x="462" y="1197"/>
                      </a:lnTo>
                      <a:lnTo>
                        <a:pt x="432" y="1215"/>
                      </a:lnTo>
                      <a:lnTo>
                        <a:pt x="407" y="1228"/>
                      </a:lnTo>
                      <a:lnTo>
                        <a:pt x="438" y="1255"/>
                      </a:lnTo>
                      <a:lnTo>
                        <a:pt x="418" y="1259"/>
                      </a:lnTo>
                      <a:lnTo>
                        <a:pt x="401" y="1249"/>
                      </a:lnTo>
                      <a:lnTo>
                        <a:pt x="365" y="1242"/>
                      </a:lnTo>
                      <a:lnTo>
                        <a:pt x="361" y="1281"/>
                      </a:lnTo>
                      <a:lnTo>
                        <a:pt x="365" y="1290"/>
                      </a:lnTo>
                      <a:lnTo>
                        <a:pt x="348" y="1317"/>
                      </a:lnTo>
                      <a:lnTo>
                        <a:pt x="334" y="1343"/>
                      </a:lnTo>
                      <a:lnTo>
                        <a:pt x="334" y="1375"/>
                      </a:lnTo>
                      <a:lnTo>
                        <a:pt x="415" y="1360"/>
                      </a:lnTo>
                      <a:lnTo>
                        <a:pt x="411" y="1375"/>
                      </a:lnTo>
                      <a:lnTo>
                        <a:pt x="398" y="1387"/>
                      </a:lnTo>
                      <a:lnTo>
                        <a:pt x="327" y="1396"/>
                      </a:lnTo>
                      <a:lnTo>
                        <a:pt x="281" y="1470"/>
                      </a:lnTo>
                      <a:lnTo>
                        <a:pt x="241" y="1536"/>
                      </a:lnTo>
                      <a:lnTo>
                        <a:pt x="231" y="1549"/>
                      </a:lnTo>
                      <a:lnTo>
                        <a:pt x="231" y="1598"/>
                      </a:lnTo>
                      <a:lnTo>
                        <a:pt x="250" y="1594"/>
                      </a:lnTo>
                      <a:lnTo>
                        <a:pt x="275" y="1696"/>
                      </a:lnTo>
                      <a:lnTo>
                        <a:pt x="147" y="1660"/>
                      </a:lnTo>
                    </a:path>
                  </a:pathLst>
                </a:custGeom>
                <a:solidFill>
                  <a:schemeClr val="bg2"/>
                </a:solidFill>
                <a:ln w="9525" cap="rnd">
                  <a:noFill/>
                  <a:round/>
                  <a:headEnd/>
                  <a:tailEnd/>
                </a:ln>
                <a:effectLst/>
              </p:spPr>
              <p:txBody>
                <a:bodyPr/>
                <a:lstStyle/>
                <a:p>
                  <a:endParaRPr lang="de-CH"/>
                </a:p>
              </p:txBody>
            </p:sp>
            <p:sp>
              <p:nvSpPr>
                <p:cNvPr id="1030" name="Freeform 6"/>
                <p:cNvSpPr>
                  <a:spLocks/>
                </p:cNvSpPr>
                <p:nvPr/>
              </p:nvSpPr>
              <p:spPr bwMode="ltGray">
                <a:xfrm>
                  <a:off x="4960" y="2120"/>
                  <a:ext cx="811" cy="760"/>
                </a:xfrm>
                <a:custGeom>
                  <a:avLst/>
                  <a:gdLst/>
                  <a:ahLst/>
                  <a:cxnLst>
                    <a:cxn ang="0">
                      <a:pos x="315" y="627"/>
                    </a:cxn>
                    <a:cxn ang="0">
                      <a:pos x="284" y="553"/>
                    </a:cxn>
                    <a:cxn ang="0">
                      <a:pos x="194" y="438"/>
                    </a:cxn>
                    <a:cxn ang="0">
                      <a:pos x="200" y="500"/>
                    </a:cxn>
                    <a:cxn ang="0">
                      <a:pos x="221" y="583"/>
                    </a:cxn>
                    <a:cxn ang="0">
                      <a:pos x="187" y="540"/>
                    </a:cxn>
                    <a:cxn ang="0">
                      <a:pos x="147" y="540"/>
                    </a:cxn>
                    <a:cxn ang="0">
                      <a:pos x="147" y="504"/>
                    </a:cxn>
                    <a:cxn ang="0">
                      <a:pos x="137" y="474"/>
                    </a:cxn>
                    <a:cxn ang="0">
                      <a:pos x="73" y="522"/>
                    </a:cxn>
                    <a:cxn ang="0">
                      <a:pos x="46" y="457"/>
                    </a:cxn>
                    <a:cxn ang="0">
                      <a:pos x="107" y="457"/>
                    </a:cxn>
                    <a:cxn ang="0">
                      <a:pos x="137" y="434"/>
                    </a:cxn>
                    <a:cxn ang="0">
                      <a:pos x="167" y="403"/>
                    </a:cxn>
                    <a:cxn ang="0">
                      <a:pos x="151" y="347"/>
                    </a:cxn>
                    <a:cxn ang="0">
                      <a:pos x="137" y="311"/>
                    </a:cxn>
                    <a:cxn ang="0">
                      <a:pos x="80" y="268"/>
                    </a:cxn>
                    <a:cxn ang="0">
                      <a:pos x="208" y="8"/>
                    </a:cxn>
                    <a:cxn ang="0">
                      <a:pos x="570" y="106"/>
                    </a:cxn>
                    <a:cxn ang="0">
                      <a:pos x="596" y="114"/>
                    </a:cxn>
                    <a:cxn ang="0">
                      <a:pos x="661" y="110"/>
                    </a:cxn>
                    <a:cxn ang="0">
                      <a:pos x="667" y="149"/>
                    </a:cxn>
                    <a:cxn ang="0">
                      <a:pos x="725" y="184"/>
                    </a:cxn>
                    <a:cxn ang="0">
                      <a:pos x="751" y="207"/>
                    </a:cxn>
                    <a:cxn ang="0">
                      <a:pos x="704" y="193"/>
                    </a:cxn>
                    <a:cxn ang="0">
                      <a:pos x="681" y="228"/>
                    </a:cxn>
                    <a:cxn ang="0">
                      <a:pos x="627" y="193"/>
                    </a:cxn>
                    <a:cxn ang="0">
                      <a:pos x="704" y="254"/>
                    </a:cxn>
                    <a:cxn ang="0">
                      <a:pos x="810" y="311"/>
                    </a:cxn>
                    <a:cxn ang="0">
                      <a:pos x="741" y="307"/>
                    </a:cxn>
                    <a:cxn ang="0">
                      <a:pos x="810" y="339"/>
                    </a:cxn>
                    <a:cxn ang="0">
                      <a:pos x="810" y="432"/>
                    </a:cxn>
                    <a:cxn ang="0">
                      <a:pos x="768" y="491"/>
                    </a:cxn>
                    <a:cxn ang="0">
                      <a:pos x="795" y="553"/>
                    </a:cxn>
                    <a:cxn ang="0">
                      <a:pos x="748" y="517"/>
                    </a:cxn>
                    <a:cxn ang="0">
                      <a:pos x="727" y="451"/>
                    </a:cxn>
                    <a:cxn ang="0">
                      <a:pos x="653" y="469"/>
                    </a:cxn>
                    <a:cxn ang="0">
                      <a:pos x="630" y="553"/>
                    </a:cxn>
                    <a:cxn ang="0">
                      <a:pos x="596" y="478"/>
                    </a:cxn>
                    <a:cxn ang="0">
                      <a:pos x="563" y="536"/>
                    </a:cxn>
                    <a:cxn ang="0">
                      <a:pos x="556" y="530"/>
                    </a:cxn>
                    <a:cxn ang="0">
                      <a:pos x="520" y="575"/>
                    </a:cxn>
                    <a:cxn ang="0">
                      <a:pos x="429" y="522"/>
                    </a:cxn>
                    <a:cxn ang="0">
                      <a:pos x="422" y="557"/>
                    </a:cxn>
                    <a:cxn ang="0">
                      <a:pos x="493" y="605"/>
                    </a:cxn>
                    <a:cxn ang="0">
                      <a:pos x="439" y="622"/>
                    </a:cxn>
                    <a:cxn ang="0">
                      <a:pos x="586" y="650"/>
                    </a:cxn>
                    <a:cxn ang="0">
                      <a:pos x="496" y="650"/>
                    </a:cxn>
                    <a:cxn ang="0">
                      <a:pos x="496" y="676"/>
                    </a:cxn>
                    <a:cxn ang="0">
                      <a:pos x="529" y="680"/>
                    </a:cxn>
                    <a:cxn ang="0">
                      <a:pos x="452" y="680"/>
                    </a:cxn>
                    <a:cxn ang="0">
                      <a:pos x="422" y="715"/>
                    </a:cxn>
                    <a:cxn ang="0">
                      <a:pos x="278" y="711"/>
                    </a:cxn>
                    <a:cxn ang="0">
                      <a:pos x="416" y="728"/>
                    </a:cxn>
                    <a:cxn ang="0">
                      <a:pos x="255" y="742"/>
                    </a:cxn>
                  </a:cxnLst>
                  <a:rect l="0" t="0" r="r" b="b"/>
                  <a:pathLst>
                    <a:path w="811" h="760">
                      <a:moveTo>
                        <a:pt x="227" y="702"/>
                      </a:moveTo>
                      <a:lnTo>
                        <a:pt x="255" y="680"/>
                      </a:lnTo>
                      <a:lnTo>
                        <a:pt x="291" y="627"/>
                      </a:lnTo>
                      <a:lnTo>
                        <a:pt x="315" y="627"/>
                      </a:lnTo>
                      <a:lnTo>
                        <a:pt x="321" y="605"/>
                      </a:lnTo>
                      <a:lnTo>
                        <a:pt x="301" y="593"/>
                      </a:lnTo>
                      <a:lnTo>
                        <a:pt x="301" y="561"/>
                      </a:lnTo>
                      <a:lnTo>
                        <a:pt x="284" y="553"/>
                      </a:lnTo>
                      <a:lnTo>
                        <a:pt x="234" y="491"/>
                      </a:lnTo>
                      <a:lnTo>
                        <a:pt x="241" y="478"/>
                      </a:lnTo>
                      <a:lnTo>
                        <a:pt x="208" y="434"/>
                      </a:lnTo>
                      <a:lnTo>
                        <a:pt x="194" y="438"/>
                      </a:lnTo>
                      <a:lnTo>
                        <a:pt x="187" y="461"/>
                      </a:lnTo>
                      <a:lnTo>
                        <a:pt x="194" y="474"/>
                      </a:lnTo>
                      <a:lnTo>
                        <a:pt x="200" y="478"/>
                      </a:lnTo>
                      <a:lnTo>
                        <a:pt x="200" y="500"/>
                      </a:lnTo>
                      <a:lnTo>
                        <a:pt x="194" y="496"/>
                      </a:lnTo>
                      <a:lnTo>
                        <a:pt x="210" y="540"/>
                      </a:lnTo>
                      <a:lnTo>
                        <a:pt x="227" y="561"/>
                      </a:lnTo>
                      <a:lnTo>
                        <a:pt x="221" y="583"/>
                      </a:lnTo>
                      <a:lnTo>
                        <a:pt x="214" y="553"/>
                      </a:lnTo>
                      <a:lnTo>
                        <a:pt x="200" y="566"/>
                      </a:lnTo>
                      <a:lnTo>
                        <a:pt x="198" y="544"/>
                      </a:lnTo>
                      <a:lnTo>
                        <a:pt x="187" y="540"/>
                      </a:lnTo>
                      <a:lnTo>
                        <a:pt x="181" y="553"/>
                      </a:lnTo>
                      <a:lnTo>
                        <a:pt x="174" y="540"/>
                      </a:lnTo>
                      <a:lnTo>
                        <a:pt x="174" y="526"/>
                      </a:lnTo>
                      <a:lnTo>
                        <a:pt x="147" y="540"/>
                      </a:lnTo>
                      <a:lnTo>
                        <a:pt x="137" y="530"/>
                      </a:lnTo>
                      <a:lnTo>
                        <a:pt x="164" y="517"/>
                      </a:lnTo>
                      <a:lnTo>
                        <a:pt x="167" y="504"/>
                      </a:lnTo>
                      <a:lnTo>
                        <a:pt x="147" y="504"/>
                      </a:lnTo>
                      <a:lnTo>
                        <a:pt x="141" y="522"/>
                      </a:lnTo>
                      <a:lnTo>
                        <a:pt x="118" y="504"/>
                      </a:lnTo>
                      <a:lnTo>
                        <a:pt x="143" y="487"/>
                      </a:lnTo>
                      <a:lnTo>
                        <a:pt x="137" y="474"/>
                      </a:lnTo>
                      <a:lnTo>
                        <a:pt x="118" y="482"/>
                      </a:lnTo>
                      <a:lnTo>
                        <a:pt x="107" y="496"/>
                      </a:lnTo>
                      <a:lnTo>
                        <a:pt x="107" y="504"/>
                      </a:lnTo>
                      <a:lnTo>
                        <a:pt x="73" y="522"/>
                      </a:lnTo>
                      <a:lnTo>
                        <a:pt x="73" y="500"/>
                      </a:lnTo>
                      <a:lnTo>
                        <a:pt x="46" y="513"/>
                      </a:lnTo>
                      <a:lnTo>
                        <a:pt x="50" y="482"/>
                      </a:lnTo>
                      <a:lnTo>
                        <a:pt x="46" y="457"/>
                      </a:lnTo>
                      <a:lnTo>
                        <a:pt x="59" y="461"/>
                      </a:lnTo>
                      <a:lnTo>
                        <a:pt x="63" y="474"/>
                      </a:lnTo>
                      <a:lnTo>
                        <a:pt x="80" y="465"/>
                      </a:lnTo>
                      <a:lnTo>
                        <a:pt x="107" y="457"/>
                      </a:lnTo>
                      <a:lnTo>
                        <a:pt x="118" y="461"/>
                      </a:lnTo>
                      <a:lnTo>
                        <a:pt x="120" y="430"/>
                      </a:lnTo>
                      <a:lnTo>
                        <a:pt x="130" y="451"/>
                      </a:lnTo>
                      <a:lnTo>
                        <a:pt x="137" y="434"/>
                      </a:lnTo>
                      <a:lnTo>
                        <a:pt x="147" y="421"/>
                      </a:lnTo>
                      <a:lnTo>
                        <a:pt x="164" y="430"/>
                      </a:lnTo>
                      <a:lnTo>
                        <a:pt x="170" y="413"/>
                      </a:lnTo>
                      <a:lnTo>
                        <a:pt x="167" y="403"/>
                      </a:lnTo>
                      <a:lnTo>
                        <a:pt x="137" y="399"/>
                      </a:lnTo>
                      <a:lnTo>
                        <a:pt x="103" y="390"/>
                      </a:lnTo>
                      <a:lnTo>
                        <a:pt x="130" y="355"/>
                      </a:lnTo>
                      <a:lnTo>
                        <a:pt x="151" y="347"/>
                      </a:lnTo>
                      <a:lnTo>
                        <a:pt x="151" y="328"/>
                      </a:lnTo>
                      <a:lnTo>
                        <a:pt x="153" y="338"/>
                      </a:lnTo>
                      <a:lnTo>
                        <a:pt x="130" y="324"/>
                      </a:lnTo>
                      <a:lnTo>
                        <a:pt x="137" y="311"/>
                      </a:lnTo>
                      <a:lnTo>
                        <a:pt x="164" y="303"/>
                      </a:lnTo>
                      <a:lnTo>
                        <a:pt x="164" y="289"/>
                      </a:lnTo>
                      <a:lnTo>
                        <a:pt x="124" y="289"/>
                      </a:lnTo>
                      <a:lnTo>
                        <a:pt x="80" y="268"/>
                      </a:lnTo>
                      <a:lnTo>
                        <a:pt x="20" y="228"/>
                      </a:lnTo>
                      <a:lnTo>
                        <a:pt x="0" y="110"/>
                      </a:lnTo>
                      <a:lnTo>
                        <a:pt x="80" y="0"/>
                      </a:lnTo>
                      <a:lnTo>
                        <a:pt x="208" y="8"/>
                      </a:lnTo>
                      <a:lnTo>
                        <a:pt x="419" y="106"/>
                      </a:lnTo>
                      <a:lnTo>
                        <a:pt x="442" y="74"/>
                      </a:lnTo>
                      <a:lnTo>
                        <a:pt x="523" y="110"/>
                      </a:lnTo>
                      <a:lnTo>
                        <a:pt x="570" y="106"/>
                      </a:lnTo>
                      <a:lnTo>
                        <a:pt x="566" y="70"/>
                      </a:lnTo>
                      <a:lnTo>
                        <a:pt x="586" y="93"/>
                      </a:lnTo>
                      <a:lnTo>
                        <a:pt x="617" y="93"/>
                      </a:lnTo>
                      <a:lnTo>
                        <a:pt x="596" y="114"/>
                      </a:lnTo>
                      <a:lnTo>
                        <a:pt x="603" y="127"/>
                      </a:lnTo>
                      <a:lnTo>
                        <a:pt x="610" y="114"/>
                      </a:lnTo>
                      <a:lnTo>
                        <a:pt x="623" y="118"/>
                      </a:lnTo>
                      <a:lnTo>
                        <a:pt x="661" y="110"/>
                      </a:lnTo>
                      <a:lnTo>
                        <a:pt x="677" y="136"/>
                      </a:lnTo>
                      <a:lnTo>
                        <a:pt x="658" y="136"/>
                      </a:lnTo>
                      <a:lnTo>
                        <a:pt x="643" y="149"/>
                      </a:lnTo>
                      <a:lnTo>
                        <a:pt x="667" y="149"/>
                      </a:lnTo>
                      <a:lnTo>
                        <a:pt x="684" y="149"/>
                      </a:lnTo>
                      <a:lnTo>
                        <a:pt x="694" y="136"/>
                      </a:lnTo>
                      <a:lnTo>
                        <a:pt x="715" y="162"/>
                      </a:lnTo>
                      <a:lnTo>
                        <a:pt x="725" y="184"/>
                      </a:lnTo>
                      <a:lnTo>
                        <a:pt x="744" y="149"/>
                      </a:lnTo>
                      <a:lnTo>
                        <a:pt x="744" y="171"/>
                      </a:lnTo>
                      <a:lnTo>
                        <a:pt x="778" y="180"/>
                      </a:lnTo>
                      <a:lnTo>
                        <a:pt x="751" y="207"/>
                      </a:lnTo>
                      <a:lnTo>
                        <a:pt x="731" y="210"/>
                      </a:lnTo>
                      <a:lnTo>
                        <a:pt x="717" y="233"/>
                      </a:lnTo>
                      <a:lnTo>
                        <a:pt x="687" y="228"/>
                      </a:lnTo>
                      <a:lnTo>
                        <a:pt x="704" y="193"/>
                      </a:lnTo>
                      <a:lnTo>
                        <a:pt x="691" y="171"/>
                      </a:lnTo>
                      <a:lnTo>
                        <a:pt x="681" y="188"/>
                      </a:lnTo>
                      <a:lnTo>
                        <a:pt x="691" y="210"/>
                      </a:lnTo>
                      <a:lnTo>
                        <a:pt x="681" y="228"/>
                      </a:lnTo>
                      <a:lnTo>
                        <a:pt x="677" y="210"/>
                      </a:lnTo>
                      <a:lnTo>
                        <a:pt x="661" y="197"/>
                      </a:lnTo>
                      <a:lnTo>
                        <a:pt x="637" y="184"/>
                      </a:lnTo>
                      <a:lnTo>
                        <a:pt x="627" y="193"/>
                      </a:lnTo>
                      <a:lnTo>
                        <a:pt x="643" y="207"/>
                      </a:lnTo>
                      <a:lnTo>
                        <a:pt x="664" y="220"/>
                      </a:lnTo>
                      <a:lnTo>
                        <a:pt x="674" y="245"/>
                      </a:lnTo>
                      <a:lnTo>
                        <a:pt x="704" y="254"/>
                      </a:lnTo>
                      <a:lnTo>
                        <a:pt x="744" y="233"/>
                      </a:lnTo>
                      <a:lnTo>
                        <a:pt x="751" y="254"/>
                      </a:lnTo>
                      <a:lnTo>
                        <a:pt x="810" y="261"/>
                      </a:lnTo>
                      <a:lnTo>
                        <a:pt x="810" y="311"/>
                      </a:lnTo>
                      <a:lnTo>
                        <a:pt x="758" y="298"/>
                      </a:lnTo>
                      <a:lnTo>
                        <a:pt x="734" y="285"/>
                      </a:lnTo>
                      <a:lnTo>
                        <a:pt x="727" y="311"/>
                      </a:lnTo>
                      <a:lnTo>
                        <a:pt x="741" y="307"/>
                      </a:lnTo>
                      <a:lnTo>
                        <a:pt x="748" y="315"/>
                      </a:lnTo>
                      <a:lnTo>
                        <a:pt x="744" y="334"/>
                      </a:lnTo>
                      <a:lnTo>
                        <a:pt x="788" y="338"/>
                      </a:lnTo>
                      <a:lnTo>
                        <a:pt x="810" y="339"/>
                      </a:lnTo>
                      <a:lnTo>
                        <a:pt x="810" y="411"/>
                      </a:lnTo>
                      <a:lnTo>
                        <a:pt x="792" y="409"/>
                      </a:lnTo>
                      <a:lnTo>
                        <a:pt x="788" y="416"/>
                      </a:lnTo>
                      <a:lnTo>
                        <a:pt x="810" y="432"/>
                      </a:lnTo>
                      <a:lnTo>
                        <a:pt x="810" y="502"/>
                      </a:lnTo>
                      <a:lnTo>
                        <a:pt x="782" y="504"/>
                      </a:lnTo>
                      <a:lnTo>
                        <a:pt x="774" y="478"/>
                      </a:lnTo>
                      <a:lnTo>
                        <a:pt x="768" y="491"/>
                      </a:lnTo>
                      <a:lnTo>
                        <a:pt x="782" y="508"/>
                      </a:lnTo>
                      <a:lnTo>
                        <a:pt x="808" y="526"/>
                      </a:lnTo>
                      <a:lnTo>
                        <a:pt x="798" y="536"/>
                      </a:lnTo>
                      <a:lnTo>
                        <a:pt x="795" y="553"/>
                      </a:lnTo>
                      <a:lnTo>
                        <a:pt x="792" y="561"/>
                      </a:lnTo>
                      <a:lnTo>
                        <a:pt x="751" y="540"/>
                      </a:lnTo>
                      <a:lnTo>
                        <a:pt x="715" y="500"/>
                      </a:lnTo>
                      <a:lnTo>
                        <a:pt x="748" y="517"/>
                      </a:lnTo>
                      <a:lnTo>
                        <a:pt x="764" y="491"/>
                      </a:lnTo>
                      <a:lnTo>
                        <a:pt x="725" y="482"/>
                      </a:lnTo>
                      <a:lnTo>
                        <a:pt x="751" y="474"/>
                      </a:lnTo>
                      <a:lnTo>
                        <a:pt x="727" y="451"/>
                      </a:lnTo>
                      <a:lnTo>
                        <a:pt x="700" y="500"/>
                      </a:lnTo>
                      <a:lnTo>
                        <a:pt x="694" y="474"/>
                      </a:lnTo>
                      <a:lnTo>
                        <a:pt x="681" y="496"/>
                      </a:lnTo>
                      <a:lnTo>
                        <a:pt x="653" y="469"/>
                      </a:lnTo>
                      <a:lnTo>
                        <a:pt x="667" y="517"/>
                      </a:lnTo>
                      <a:lnTo>
                        <a:pt x="664" y="540"/>
                      </a:lnTo>
                      <a:lnTo>
                        <a:pt x="710" y="549"/>
                      </a:lnTo>
                      <a:lnTo>
                        <a:pt x="630" y="553"/>
                      </a:lnTo>
                      <a:lnTo>
                        <a:pt x="667" y="549"/>
                      </a:lnTo>
                      <a:lnTo>
                        <a:pt x="651" y="504"/>
                      </a:lnTo>
                      <a:lnTo>
                        <a:pt x="610" y="496"/>
                      </a:lnTo>
                      <a:lnTo>
                        <a:pt x="596" y="478"/>
                      </a:lnTo>
                      <a:lnTo>
                        <a:pt x="586" y="517"/>
                      </a:lnTo>
                      <a:lnTo>
                        <a:pt x="623" y="526"/>
                      </a:lnTo>
                      <a:lnTo>
                        <a:pt x="593" y="530"/>
                      </a:lnTo>
                      <a:lnTo>
                        <a:pt x="563" y="536"/>
                      </a:lnTo>
                      <a:lnTo>
                        <a:pt x="580" y="513"/>
                      </a:lnTo>
                      <a:lnTo>
                        <a:pt x="570" y="478"/>
                      </a:lnTo>
                      <a:lnTo>
                        <a:pt x="550" y="496"/>
                      </a:lnTo>
                      <a:lnTo>
                        <a:pt x="556" y="530"/>
                      </a:lnTo>
                      <a:lnTo>
                        <a:pt x="527" y="544"/>
                      </a:lnTo>
                      <a:lnTo>
                        <a:pt x="603" y="566"/>
                      </a:lnTo>
                      <a:lnTo>
                        <a:pt x="529" y="561"/>
                      </a:lnTo>
                      <a:lnTo>
                        <a:pt x="520" y="575"/>
                      </a:lnTo>
                      <a:lnTo>
                        <a:pt x="499" y="557"/>
                      </a:lnTo>
                      <a:lnTo>
                        <a:pt x="486" y="575"/>
                      </a:lnTo>
                      <a:lnTo>
                        <a:pt x="449" y="513"/>
                      </a:lnTo>
                      <a:lnTo>
                        <a:pt x="429" y="522"/>
                      </a:lnTo>
                      <a:lnTo>
                        <a:pt x="416" y="583"/>
                      </a:lnTo>
                      <a:lnTo>
                        <a:pt x="472" y="544"/>
                      </a:lnTo>
                      <a:lnTo>
                        <a:pt x="455" y="566"/>
                      </a:lnTo>
                      <a:lnTo>
                        <a:pt x="422" y="557"/>
                      </a:lnTo>
                      <a:lnTo>
                        <a:pt x="419" y="583"/>
                      </a:lnTo>
                      <a:lnTo>
                        <a:pt x="422" y="605"/>
                      </a:lnTo>
                      <a:lnTo>
                        <a:pt x="449" y="557"/>
                      </a:lnTo>
                      <a:lnTo>
                        <a:pt x="493" y="605"/>
                      </a:lnTo>
                      <a:lnTo>
                        <a:pt x="537" y="579"/>
                      </a:lnTo>
                      <a:lnTo>
                        <a:pt x="512" y="610"/>
                      </a:lnTo>
                      <a:lnTo>
                        <a:pt x="472" y="619"/>
                      </a:lnTo>
                      <a:lnTo>
                        <a:pt x="439" y="622"/>
                      </a:lnTo>
                      <a:lnTo>
                        <a:pt x="409" y="680"/>
                      </a:lnTo>
                      <a:lnTo>
                        <a:pt x="506" y="622"/>
                      </a:lnTo>
                      <a:lnTo>
                        <a:pt x="506" y="644"/>
                      </a:lnTo>
                      <a:lnTo>
                        <a:pt x="586" y="650"/>
                      </a:lnTo>
                      <a:lnTo>
                        <a:pt x="610" y="631"/>
                      </a:lnTo>
                      <a:lnTo>
                        <a:pt x="633" y="650"/>
                      </a:lnTo>
                      <a:lnTo>
                        <a:pt x="590" y="650"/>
                      </a:lnTo>
                      <a:lnTo>
                        <a:pt x="496" y="650"/>
                      </a:lnTo>
                      <a:lnTo>
                        <a:pt x="455" y="640"/>
                      </a:lnTo>
                      <a:lnTo>
                        <a:pt x="419" y="650"/>
                      </a:lnTo>
                      <a:lnTo>
                        <a:pt x="416" y="676"/>
                      </a:lnTo>
                      <a:lnTo>
                        <a:pt x="496" y="676"/>
                      </a:lnTo>
                      <a:lnTo>
                        <a:pt x="499" y="684"/>
                      </a:lnTo>
                      <a:lnTo>
                        <a:pt x="512" y="671"/>
                      </a:lnTo>
                      <a:lnTo>
                        <a:pt x="546" y="676"/>
                      </a:lnTo>
                      <a:lnTo>
                        <a:pt x="529" y="680"/>
                      </a:lnTo>
                      <a:lnTo>
                        <a:pt x="563" y="706"/>
                      </a:lnTo>
                      <a:lnTo>
                        <a:pt x="520" y="680"/>
                      </a:lnTo>
                      <a:lnTo>
                        <a:pt x="499" y="684"/>
                      </a:lnTo>
                      <a:lnTo>
                        <a:pt x="452" y="680"/>
                      </a:lnTo>
                      <a:lnTo>
                        <a:pt x="409" y="684"/>
                      </a:lnTo>
                      <a:lnTo>
                        <a:pt x="439" y="693"/>
                      </a:lnTo>
                      <a:lnTo>
                        <a:pt x="435" y="715"/>
                      </a:lnTo>
                      <a:lnTo>
                        <a:pt x="422" y="715"/>
                      </a:lnTo>
                      <a:lnTo>
                        <a:pt x="426" y="702"/>
                      </a:lnTo>
                      <a:lnTo>
                        <a:pt x="392" y="698"/>
                      </a:lnTo>
                      <a:lnTo>
                        <a:pt x="324" y="680"/>
                      </a:lnTo>
                      <a:lnTo>
                        <a:pt x="278" y="711"/>
                      </a:lnTo>
                      <a:lnTo>
                        <a:pt x="278" y="724"/>
                      </a:lnTo>
                      <a:lnTo>
                        <a:pt x="365" y="728"/>
                      </a:lnTo>
                      <a:lnTo>
                        <a:pt x="396" y="719"/>
                      </a:lnTo>
                      <a:lnTo>
                        <a:pt x="416" y="728"/>
                      </a:lnTo>
                      <a:lnTo>
                        <a:pt x="398" y="732"/>
                      </a:lnTo>
                      <a:lnTo>
                        <a:pt x="362" y="742"/>
                      </a:lnTo>
                      <a:lnTo>
                        <a:pt x="321" y="732"/>
                      </a:lnTo>
                      <a:lnTo>
                        <a:pt x="255" y="742"/>
                      </a:lnTo>
                      <a:lnTo>
                        <a:pt x="255" y="759"/>
                      </a:lnTo>
                      <a:lnTo>
                        <a:pt x="227" y="702"/>
                      </a:lnTo>
                    </a:path>
                  </a:pathLst>
                </a:custGeom>
                <a:solidFill>
                  <a:schemeClr val="bg2"/>
                </a:solidFill>
                <a:ln w="9525" cap="rnd">
                  <a:noFill/>
                  <a:round/>
                  <a:headEnd/>
                  <a:tailEnd/>
                </a:ln>
                <a:effectLst/>
              </p:spPr>
              <p:txBody>
                <a:bodyPr/>
                <a:lstStyle/>
                <a:p>
                  <a:endParaRPr lang="de-CH"/>
                </a:p>
              </p:txBody>
            </p:sp>
            <p:sp>
              <p:nvSpPr>
                <p:cNvPr id="1031" name="Freeform 7"/>
                <p:cNvSpPr>
                  <a:spLocks/>
                </p:cNvSpPr>
                <p:nvPr/>
              </p:nvSpPr>
              <p:spPr bwMode="ltGray">
                <a:xfrm>
                  <a:off x="5085" y="2664"/>
                  <a:ext cx="242" cy="539"/>
                </a:xfrm>
                <a:custGeom>
                  <a:avLst/>
                  <a:gdLst/>
                  <a:ahLst/>
                  <a:cxnLst>
                    <a:cxn ang="0">
                      <a:pos x="157" y="493"/>
                    </a:cxn>
                    <a:cxn ang="0">
                      <a:pos x="108" y="533"/>
                    </a:cxn>
                    <a:cxn ang="0">
                      <a:pos x="241" y="410"/>
                    </a:cxn>
                    <a:cxn ang="0">
                      <a:pos x="230" y="410"/>
                    </a:cxn>
                    <a:cxn ang="0">
                      <a:pos x="197" y="410"/>
                    </a:cxn>
                    <a:cxn ang="0">
                      <a:pos x="211" y="357"/>
                    </a:cxn>
                    <a:cxn ang="0">
                      <a:pos x="187" y="367"/>
                    </a:cxn>
                    <a:cxn ang="0">
                      <a:pos x="147" y="423"/>
                    </a:cxn>
                    <a:cxn ang="0">
                      <a:pos x="145" y="262"/>
                    </a:cxn>
                    <a:cxn ang="0">
                      <a:pos x="161" y="195"/>
                    </a:cxn>
                    <a:cxn ang="0">
                      <a:pos x="200" y="143"/>
                    </a:cxn>
                    <a:cxn ang="0">
                      <a:pos x="171" y="170"/>
                    </a:cxn>
                    <a:cxn ang="0">
                      <a:pos x="187" y="136"/>
                    </a:cxn>
                    <a:cxn ang="0">
                      <a:pos x="164" y="113"/>
                    </a:cxn>
                    <a:cxn ang="0">
                      <a:pos x="175" y="91"/>
                    </a:cxn>
                    <a:cxn ang="0">
                      <a:pos x="164" y="74"/>
                    </a:cxn>
                    <a:cxn ang="0">
                      <a:pos x="147" y="53"/>
                    </a:cxn>
                    <a:cxn ang="0">
                      <a:pos x="52" y="0"/>
                    </a:cxn>
                    <a:cxn ang="0">
                      <a:pos x="128" y="53"/>
                    </a:cxn>
                    <a:cxn ang="0">
                      <a:pos x="135" y="78"/>
                    </a:cxn>
                    <a:cxn ang="0">
                      <a:pos x="108" y="48"/>
                    </a:cxn>
                    <a:cxn ang="0">
                      <a:pos x="82" y="61"/>
                    </a:cxn>
                    <a:cxn ang="0">
                      <a:pos x="95" y="70"/>
                    </a:cxn>
                    <a:cxn ang="0">
                      <a:pos x="131" y="87"/>
                    </a:cxn>
                    <a:cxn ang="0">
                      <a:pos x="131" y="109"/>
                    </a:cxn>
                    <a:cxn ang="0">
                      <a:pos x="108" y="100"/>
                    </a:cxn>
                    <a:cxn ang="0">
                      <a:pos x="72" y="122"/>
                    </a:cxn>
                    <a:cxn ang="0">
                      <a:pos x="105" y="113"/>
                    </a:cxn>
                    <a:cxn ang="0">
                      <a:pos x="135" y="130"/>
                    </a:cxn>
                    <a:cxn ang="0">
                      <a:pos x="124" y="130"/>
                    </a:cxn>
                    <a:cxn ang="0">
                      <a:pos x="101" y="130"/>
                    </a:cxn>
                    <a:cxn ang="0">
                      <a:pos x="101" y="170"/>
                    </a:cxn>
                    <a:cxn ang="0">
                      <a:pos x="75" y="148"/>
                    </a:cxn>
                    <a:cxn ang="0">
                      <a:pos x="65" y="96"/>
                    </a:cxn>
                    <a:cxn ang="0">
                      <a:pos x="72" y="70"/>
                    </a:cxn>
                    <a:cxn ang="0">
                      <a:pos x="52" y="74"/>
                    </a:cxn>
                    <a:cxn ang="0">
                      <a:pos x="52" y="109"/>
                    </a:cxn>
                    <a:cxn ang="0">
                      <a:pos x="23" y="104"/>
                    </a:cxn>
                    <a:cxn ang="0">
                      <a:pos x="52" y="148"/>
                    </a:cxn>
                    <a:cxn ang="0">
                      <a:pos x="35" y="174"/>
                    </a:cxn>
                    <a:cxn ang="0">
                      <a:pos x="78" y="174"/>
                    </a:cxn>
                    <a:cxn ang="0">
                      <a:pos x="42" y="191"/>
                    </a:cxn>
                    <a:cxn ang="0">
                      <a:pos x="78" y="191"/>
                    </a:cxn>
                    <a:cxn ang="0">
                      <a:pos x="108" y="210"/>
                    </a:cxn>
                    <a:cxn ang="0">
                      <a:pos x="135" y="184"/>
                    </a:cxn>
                    <a:cxn ang="0">
                      <a:pos x="124" y="214"/>
                    </a:cxn>
                    <a:cxn ang="0">
                      <a:pos x="92" y="201"/>
                    </a:cxn>
                    <a:cxn ang="0">
                      <a:pos x="122" y="275"/>
                    </a:cxn>
                    <a:cxn ang="0">
                      <a:pos x="115" y="301"/>
                    </a:cxn>
                    <a:cxn ang="0">
                      <a:pos x="80" y="469"/>
                    </a:cxn>
                  </a:cxnLst>
                  <a:rect l="0" t="0" r="r" b="b"/>
                  <a:pathLst>
                    <a:path w="242" h="539">
                      <a:moveTo>
                        <a:pt x="82" y="538"/>
                      </a:moveTo>
                      <a:lnTo>
                        <a:pt x="108" y="533"/>
                      </a:lnTo>
                      <a:lnTo>
                        <a:pt x="157" y="493"/>
                      </a:lnTo>
                      <a:lnTo>
                        <a:pt x="177" y="493"/>
                      </a:lnTo>
                      <a:lnTo>
                        <a:pt x="141" y="480"/>
                      </a:lnTo>
                      <a:lnTo>
                        <a:pt x="108" y="533"/>
                      </a:lnTo>
                      <a:lnTo>
                        <a:pt x="111" y="467"/>
                      </a:lnTo>
                      <a:lnTo>
                        <a:pt x="108" y="432"/>
                      </a:lnTo>
                      <a:lnTo>
                        <a:pt x="241" y="410"/>
                      </a:lnTo>
                      <a:lnTo>
                        <a:pt x="237" y="393"/>
                      </a:lnTo>
                      <a:lnTo>
                        <a:pt x="234" y="401"/>
                      </a:lnTo>
                      <a:lnTo>
                        <a:pt x="230" y="410"/>
                      </a:lnTo>
                      <a:lnTo>
                        <a:pt x="221" y="406"/>
                      </a:lnTo>
                      <a:lnTo>
                        <a:pt x="204" y="415"/>
                      </a:lnTo>
                      <a:lnTo>
                        <a:pt x="197" y="410"/>
                      </a:lnTo>
                      <a:lnTo>
                        <a:pt x="207" y="393"/>
                      </a:lnTo>
                      <a:lnTo>
                        <a:pt x="200" y="376"/>
                      </a:lnTo>
                      <a:lnTo>
                        <a:pt x="211" y="357"/>
                      </a:lnTo>
                      <a:lnTo>
                        <a:pt x="204" y="353"/>
                      </a:lnTo>
                      <a:lnTo>
                        <a:pt x="197" y="367"/>
                      </a:lnTo>
                      <a:lnTo>
                        <a:pt x="187" y="367"/>
                      </a:lnTo>
                      <a:lnTo>
                        <a:pt x="194" y="389"/>
                      </a:lnTo>
                      <a:lnTo>
                        <a:pt x="187" y="406"/>
                      </a:lnTo>
                      <a:lnTo>
                        <a:pt x="147" y="423"/>
                      </a:lnTo>
                      <a:lnTo>
                        <a:pt x="135" y="410"/>
                      </a:lnTo>
                      <a:lnTo>
                        <a:pt x="111" y="423"/>
                      </a:lnTo>
                      <a:lnTo>
                        <a:pt x="145" y="262"/>
                      </a:lnTo>
                      <a:lnTo>
                        <a:pt x="151" y="236"/>
                      </a:lnTo>
                      <a:lnTo>
                        <a:pt x="157" y="201"/>
                      </a:lnTo>
                      <a:lnTo>
                        <a:pt x="161" y="195"/>
                      </a:lnTo>
                      <a:lnTo>
                        <a:pt x="234" y="170"/>
                      </a:lnTo>
                      <a:lnTo>
                        <a:pt x="204" y="161"/>
                      </a:lnTo>
                      <a:lnTo>
                        <a:pt x="200" y="143"/>
                      </a:lnTo>
                      <a:lnTo>
                        <a:pt x="183" y="143"/>
                      </a:lnTo>
                      <a:lnTo>
                        <a:pt x="187" y="161"/>
                      </a:lnTo>
                      <a:lnTo>
                        <a:pt x="171" y="170"/>
                      </a:lnTo>
                      <a:lnTo>
                        <a:pt x="167" y="153"/>
                      </a:lnTo>
                      <a:lnTo>
                        <a:pt x="177" y="148"/>
                      </a:lnTo>
                      <a:lnTo>
                        <a:pt x="187" y="136"/>
                      </a:lnTo>
                      <a:lnTo>
                        <a:pt x="177" y="136"/>
                      </a:lnTo>
                      <a:lnTo>
                        <a:pt x="167" y="136"/>
                      </a:lnTo>
                      <a:lnTo>
                        <a:pt x="164" y="113"/>
                      </a:lnTo>
                      <a:lnTo>
                        <a:pt x="171" y="109"/>
                      </a:lnTo>
                      <a:lnTo>
                        <a:pt x="177" y="100"/>
                      </a:lnTo>
                      <a:lnTo>
                        <a:pt x="175" y="91"/>
                      </a:lnTo>
                      <a:lnTo>
                        <a:pt x="171" y="96"/>
                      </a:lnTo>
                      <a:lnTo>
                        <a:pt x="161" y="87"/>
                      </a:lnTo>
                      <a:lnTo>
                        <a:pt x="164" y="74"/>
                      </a:lnTo>
                      <a:lnTo>
                        <a:pt x="171" y="61"/>
                      </a:lnTo>
                      <a:lnTo>
                        <a:pt x="164" y="43"/>
                      </a:lnTo>
                      <a:lnTo>
                        <a:pt x="147" y="53"/>
                      </a:lnTo>
                      <a:lnTo>
                        <a:pt x="131" y="22"/>
                      </a:lnTo>
                      <a:lnTo>
                        <a:pt x="69" y="8"/>
                      </a:lnTo>
                      <a:lnTo>
                        <a:pt x="52" y="0"/>
                      </a:lnTo>
                      <a:lnTo>
                        <a:pt x="99" y="39"/>
                      </a:lnTo>
                      <a:lnTo>
                        <a:pt x="115" y="39"/>
                      </a:lnTo>
                      <a:lnTo>
                        <a:pt x="128" y="53"/>
                      </a:lnTo>
                      <a:lnTo>
                        <a:pt x="137" y="61"/>
                      </a:lnTo>
                      <a:lnTo>
                        <a:pt x="137" y="78"/>
                      </a:lnTo>
                      <a:lnTo>
                        <a:pt x="135" y="78"/>
                      </a:lnTo>
                      <a:lnTo>
                        <a:pt x="131" y="65"/>
                      </a:lnTo>
                      <a:lnTo>
                        <a:pt x="115" y="61"/>
                      </a:lnTo>
                      <a:lnTo>
                        <a:pt x="108" y="48"/>
                      </a:lnTo>
                      <a:lnTo>
                        <a:pt x="99" y="53"/>
                      </a:lnTo>
                      <a:lnTo>
                        <a:pt x="92" y="65"/>
                      </a:lnTo>
                      <a:lnTo>
                        <a:pt x="82" y="61"/>
                      </a:lnTo>
                      <a:lnTo>
                        <a:pt x="85" y="78"/>
                      </a:lnTo>
                      <a:lnTo>
                        <a:pt x="92" y="78"/>
                      </a:lnTo>
                      <a:lnTo>
                        <a:pt x="95" y="70"/>
                      </a:lnTo>
                      <a:lnTo>
                        <a:pt x="105" y="78"/>
                      </a:lnTo>
                      <a:lnTo>
                        <a:pt x="111" y="91"/>
                      </a:lnTo>
                      <a:lnTo>
                        <a:pt x="131" y="87"/>
                      </a:lnTo>
                      <a:lnTo>
                        <a:pt x="145" y="91"/>
                      </a:lnTo>
                      <a:lnTo>
                        <a:pt x="147" y="113"/>
                      </a:lnTo>
                      <a:lnTo>
                        <a:pt x="131" y="109"/>
                      </a:lnTo>
                      <a:lnTo>
                        <a:pt x="131" y="96"/>
                      </a:lnTo>
                      <a:lnTo>
                        <a:pt x="122" y="100"/>
                      </a:lnTo>
                      <a:lnTo>
                        <a:pt x="108" y="100"/>
                      </a:lnTo>
                      <a:lnTo>
                        <a:pt x="92" y="104"/>
                      </a:lnTo>
                      <a:lnTo>
                        <a:pt x="75" y="96"/>
                      </a:lnTo>
                      <a:lnTo>
                        <a:pt x="72" y="122"/>
                      </a:lnTo>
                      <a:lnTo>
                        <a:pt x="85" y="117"/>
                      </a:lnTo>
                      <a:lnTo>
                        <a:pt x="95" y="109"/>
                      </a:lnTo>
                      <a:lnTo>
                        <a:pt x="105" y="113"/>
                      </a:lnTo>
                      <a:lnTo>
                        <a:pt x="115" y="122"/>
                      </a:lnTo>
                      <a:lnTo>
                        <a:pt x="124" y="126"/>
                      </a:lnTo>
                      <a:lnTo>
                        <a:pt x="135" y="130"/>
                      </a:lnTo>
                      <a:lnTo>
                        <a:pt x="145" y="122"/>
                      </a:lnTo>
                      <a:lnTo>
                        <a:pt x="141" y="157"/>
                      </a:lnTo>
                      <a:lnTo>
                        <a:pt x="124" y="130"/>
                      </a:lnTo>
                      <a:lnTo>
                        <a:pt x="99" y="117"/>
                      </a:lnTo>
                      <a:lnTo>
                        <a:pt x="99" y="136"/>
                      </a:lnTo>
                      <a:lnTo>
                        <a:pt x="101" y="130"/>
                      </a:lnTo>
                      <a:lnTo>
                        <a:pt x="108" y="153"/>
                      </a:lnTo>
                      <a:lnTo>
                        <a:pt x="115" y="165"/>
                      </a:lnTo>
                      <a:lnTo>
                        <a:pt x="101" y="170"/>
                      </a:lnTo>
                      <a:lnTo>
                        <a:pt x="95" y="170"/>
                      </a:lnTo>
                      <a:lnTo>
                        <a:pt x="82" y="161"/>
                      </a:lnTo>
                      <a:lnTo>
                        <a:pt x="75" y="148"/>
                      </a:lnTo>
                      <a:lnTo>
                        <a:pt x="75" y="122"/>
                      </a:lnTo>
                      <a:lnTo>
                        <a:pt x="62" y="109"/>
                      </a:lnTo>
                      <a:lnTo>
                        <a:pt x="65" y="96"/>
                      </a:lnTo>
                      <a:lnTo>
                        <a:pt x="75" y="82"/>
                      </a:lnTo>
                      <a:lnTo>
                        <a:pt x="82" y="74"/>
                      </a:lnTo>
                      <a:lnTo>
                        <a:pt x="72" y="70"/>
                      </a:lnTo>
                      <a:lnTo>
                        <a:pt x="59" y="70"/>
                      </a:lnTo>
                      <a:lnTo>
                        <a:pt x="39" y="39"/>
                      </a:lnTo>
                      <a:lnTo>
                        <a:pt x="52" y="74"/>
                      </a:lnTo>
                      <a:lnTo>
                        <a:pt x="48" y="96"/>
                      </a:lnTo>
                      <a:lnTo>
                        <a:pt x="35" y="87"/>
                      </a:lnTo>
                      <a:lnTo>
                        <a:pt x="52" y="109"/>
                      </a:lnTo>
                      <a:lnTo>
                        <a:pt x="52" y="126"/>
                      </a:lnTo>
                      <a:lnTo>
                        <a:pt x="35" y="117"/>
                      </a:lnTo>
                      <a:lnTo>
                        <a:pt x="23" y="104"/>
                      </a:lnTo>
                      <a:lnTo>
                        <a:pt x="0" y="113"/>
                      </a:lnTo>
                      <a:lnTo>
                        <a:pt x="48" y="136"/>
                      </a:lnTo>
                      <a:lnTo>
                        <a:pt x="52" y="148"/>
                      </a:lnTo>
                      <a:lnTo>
                        <a:pt x="35" y="161"/>
                      </a:lnTo>
                      <a:lnTo>
                        <a:pt x="9" y="153"/>
                      </a:lnTo>
                      <a:lnTo>
                        <a:pt x="35" y="174"/>
                      </a:lnTo>
                      <a:lnTo>
                        <a:pt x="52" y="174"/>
                      </a:lnTo>
                      <a:lnTo>
                        <a:pt x="62" y="165"/>
                      </a:lnTo>
                      <a:lnTo>
                        <a:pt x="78" y="174"/>
                      </a:lnTo>
                      <a:lnTo>
                        <a:pt x="65" y="187"/>
                      </a:lnTo>
                      <a:lnTo>
                        <a:pt x="46" y="184"/>
                      </a:lnTo>
                      <a:lnTo>
                        <a:pt x="42" y="191"/>
                      </a:lnTo>
                      <a:lnTo>
                        <a:pt x="59" y="191"/>
                      </a:lnTo>
                      <a:lnTo>
                        <a:pt x="69" y="205"/>
                      </a:lnTo>
                      <a:lnTo>
                        <a:pt x="78" y="191"/>
                      </a:lnTo>
                      <a:lnTo>
                        <a:pt x="88" y="191"/>
                      </a:lnTo>
                      <a:lnTo>
                        <a:pt x="92" y="205"/>
                      </a:lnTo>
                      <a:lnTo>
                        <a:pt x="108" y="210"/>
                      </a:lnTo>
                      <a:lnTo>
                        <a:pt x="108" y="184"/>
                      </a:lnTo>
                      <a:lnTo>
                        <a:pt x="122" y="178"/>
                      </a:lnTo>
                      <a:lnTo>
                        <a:pt x="135" y="184"/>
                      </a:lnTo>
                      <a:lnTo>
                        <a:pt x="135" y="191"/>
                      </a:lnTo>
                      <a:lnTo>
                        <a:pt x="124" y="205"/>
                      </a:lnTo>
                      <a:lnTo>
                        <a:pt x="124" y="214"/>
                      </a:lnTo>
                      <a:lnTo>
                        <a:pt x="105" y="187"/>
                      </a:lnTo>
                      <a:lnTo>
                        <a:pt x="88" y="191"/>
                      </a:lnTo>
                      <a:lnTo>
                        <a:pt x="92" y="201"/>
                      </a:lnTo>
                      <a:lnTo>
                        <a:pt x="105" y="201"/>
                      </a:lnTo>
                      <a:lnTo>
                        <a:pt x="122" y="222"/>
                      </a:lnTo>
                      <a:lnTo>
                        <a:pt x="122" y="275"/>
                      </a:lnTo>
                      <a:lnTo>
                        <a:pt x="115" y="279"/>
                      </a:lnTo>
                      <a:lnTo>
                        <a:pt x="111" y="288"/>
                      </a:lnTo>
                      <a:lnTo>
                        <a:pt x="115" y="301"/>
                      </a:lnTo>
                      <a:lnTo>
                        <a:pt x="111" y="363"/>
                      </a:lnTo>
                      <a:lnTo>
                        <a:pt x="105" y="367"/>
                      </a:lnTo>
                      <a:lnTo>
                        <a:pt x="80" y="469"/>
                      </a:lnTo>
                      <a:lnTo>
                        <a:pt x="65" y="454"/>
                      </a:lnTo>
                      <a:lnTo>
                        <a:pt x="82" y="538"/>
                      </a:lnTo>
                    </a:path>
                  </a:pathLst>
                </a:custGeom>
                <a:solidFill>
                  <a:schemeClr val="bg2"/>
                </a:solidFill>
                <a:ln w="9525" cap="rnd">
                  <a:noFill/>
                  <a:round/>
                  <a:headEnd/>
                  <a:tailEnd/>
                </a:ln>
                <a:effectLst/>
              </p:spPr>
              <p:txBody>
                <a:bodyPr/>
                <a:lstStyle/>
                <a:p>
                  <a:endParaRPr lang="de-CH"/>
                </a:p>
              </p:txBody>
            </p:sp>
            <p:sp>
              <p:nvSpPr>
                <p:cNvPr id="1032" name="Freeform 8"/>
                <p:cNvSpPr>
                  <a:spLocks/>
                </p:cNvSpPr>
                <p:nvPr/>
              </p:nvSpPr>
              <p:spPr bwMode="ltGray">
                <a:xfrm>
                  <a:off x="5026" y="2802"/>
                  <a:ext cx="733" cy="713"/>
                </a:xfrm>
                <a:custGeom>
                  <a:avLst/>
                  <a:gdLst/>
                  <a:ahLst/>
                  <a:cxnLst>
                    <a:cxn ang="0">
                      <a:pos x="59" y="584"/>
                    </a:cxn>
                    <a:cxn ang="0">
                      <a:pos x="23" y="511"/>
                    </a:cxn>
                    <a:cxn ang="0">
                      <a:pos x="59" y="523"/>
                    </a:cxn>
                    <a:cxn ang="0">
                      <a:pos x="170" y="467"/>
                    </a:cxn>
                    <a:cxn ang="0">
                      <a:pos x="164" y="383"/>
                    </a:cxn>
                    <a:cxn ang="0">
                      <a:pos x="217" y="349"/>
                    </a:cxn>
                    <a:cxn ang="0">
                      <a:pos x="315" y="165"/>
                    </a:cxn>
                    <a:cxn ang="0">
                      <a:pos x="345" y="148"/>
                    </a:cxn>
                    <a:cxn ang="0">
                      <a:pos x="429" y="108"/>
                    </a:cxn>
                    <a:cxn ang="0">
                      <a:pos x="436" y="56"/>
                    </a:cxn>
                    <a:cxn ang="0">
                      <a:pos x="433" y="29"/>
                    </a:cxn>
                    <a:cxn ang="0">
                      <a:pos x="426" y="74"/>
                    </a:cxn>
                    <a:cxn ang="0">
                      <a:pos x="439" y="95"/>
                    </a:cxn>
                    <a:cxn ang="0">
                      <a:pos x="449" y="134"/>
                    </a:cxn>
                    <a:cxn ang="0">
                      <a:pos x="472" y="130"/>
                    </a:cxn>
                    <a:cxn ang="0">
                      <a:pos x="349" y="161"/>
                    </a:cxn>
                    <a:cxn ang="0">
                      <a:pos x="369" y="161"/>
                    </a:cxn>
                    <a:cxn ang="0">
                      <a:pos x="419" y="169"/>
                    </a:cxn>
                    <a:cxn ang="0">
                      <a:pos x="433" y="165"/>
                    </a:cxn>
                    <a:cxn ang="0">
                      <a:pos x="506" y="130"/>
                    </a:cxn>
                    <a:cxn ang="0">
                      <a:pos x="536" y="117"/>
                    </a:cxn>
                    <a:cxn ang="0">
                      <a:pos x="574" y="156"/>
                    </a:cxn>
                    <a:cxn ang="0">
                      <a:pos x="695" y="127"/>
                    </a:cxn>
                    <a:cxn ang="0">
                      <a:pos x="590" y="165"/>
                    </a:cxn>
                    <a:cxn ang="0">
                      <a:pos x="550" y="182"/>
                    </a:cxn>
                    <a:cxn ang="0">
                      <a:pos x="540" y="156"/>
                    </a:cxn>
                    <a:cxn ang="0">
                      <a:pos x="496" y="156"/>
                    </a:cxn>
                    <a:cxn ang="0">
                      <a:pos x="426" y="182"/>
                    </a:cxn>
                    <a:cxn ang="0">
                      <a:pos x="413" y="182"/>
                    </a:cxn>
                    <a:cxn ang="0">
                      <a:pos x="419" y="214"/>
                    </a:cxn>
                    <a:cxn ang="0">
                      <a:pos x="402" y="230"/>
                    </a:cxn>
                    <a:cxn ang="0">
                      <a:pos x="366" y="209"/>
                    </a:cxn>
                    <a:cxn ang="0">
                      <a:pos x="349" y="253"/>
                    </a:cxn>
                    <a:cxn ang="0">
                      <a:pos x="312" y="248"/>
                    </a:cxn>
                    <a:cxn ang="0">
                      <a:pos x="345" y="253"/>
                    </a:cxn>
                    <a:cxn ang="0">
                      <a:pos x="413" y="230"/>
                    </a:cxn>
                    <a:cxn ang="0">
                      <a:pos x="462" y="236"/>
                    </a:cxn>
                    <a:cxn ang="0">
                      <a:pos x="516" y="196"/>
                    </a:cxn>
                    <a:cxn ang="0">
                      <a:pos x="530" y="192"/>
                    </a:cxn>
                    <a:cxn ang="0">
                      <a:pos x="621" y="148"/>
                    </a:cxn>
                    <a:cxn ang="0">
                      <a:pos x="687" y="127"/>
                    </a:cxn>
                    <a:cxn ang="0">
                      <a:pos x="607" y="178"/>
                    </a:cxn>
                    <a:cxn ang="0">
                      <a:pos x="556" y="218"/>
                    </a:cxn>
                    <a:cxn ang="0">
                      <a:pos x="402" y="283"/>
                    </a:cxn>
                    <a:cxn ang="0">
                      <a:pos x="258" y="398"/>
                    </a:cxn>
                    <a:cxn ang="0">
                      <a:pos x="274" y="415"/>
                    </a:cxn>
                    <a:cxn ang="0">
                      <a:pos x="241" y="445"/>
                    </a:cxn>
                    <a:cxn ang="0">
                      <a:pos x="207" y="467"/>
                    </a:cxn>
                    <a:cxn ang="0">
                      <a:pos x="274" y="475"/>
                    </a:cxn>
                    <a:cxn ang="0">
                      <a:pos x="258" y="489"/>
                    </a:cxn>
                    <a:cxn ang="0">
                      <a:pos x="194" y="489"/>
                    </a:cxn>
                    <a:cxn ang="0">
                      <a:pos x="46" y="682"/>
                    </a:cxn>
                    <a:cxn ang="0">
                      <a:pos x="207" y="686"/>
                    </a:cxn>
                    <a:cxn ang="0">
                      <a:pos x="210" y="707"/>
                    </a:cxn>
                    <a:cxn ang="0">
                      <a:pos x="120" y="703"/>
                    </a:cxn>
                    <a:cxn ang="0">
                      <a:pos x="0" y="629"/>
                    </a:cxn>
                  </a:cxnLst>
                  <a:rect l="0" t="0" r="r" b="b"/>
                  <a:pathLst>
                    <a:path w="733" h="713">
                      <a:moveTo>
                        <a:pt x="0" y="629"/>
                      </a:moveTo>
                      <a:lnTo>
                        <a:pt x="50" y="611"/>
                      </a:lnTo>
                      <a:lnTo>
                        <a:pt x="59" y="584"/>
                      </a:lnTo>
                      <a:lnTo>
                        <a:pt x="100" y="559"/>
                      </a:lnTo>
                      <a:lnTo>
                        <a:pt x="12" y="536"/>
                      </a:lnTo>
                      <a:lnTo>
                        <a:pt x="23" y="511"/>
                      </a:lnTo>
                      <a:lnTo>
                        <a:pt x="46" y="533"/>
                      </a:lnTo>
                      <a:lnTo>
                        <a:pt x="86" y="502"/>
                      </a:lnTo>
                      <a:lnTo>
                        <a:pt x="59" y="523"/>
                      </a:lnTo>
                      <a:lnTo>
                        <a:pt x="69" y="536"/>
                      </a:lnTo>
                      <a:lnTo>
                        <a:pt x="97" y="540"/>
                      </a:lnTo>
                      <a:lnTo>
                        <a:pt x="170" y="467"/>
                      </a:lnTo>
                      <a:lnTo>
                        <a:pt x="153" y="449"/>
                      </a:lnTo>
                      <a:lnTo>
                        <a:pt x="141" y="402"/>
                      </a:lnTo>
                      <a:lnTo>
                        <a:pt x="164" y="383"/>
                      </a:lnTo>
                      <a:lnTo>
                        <a:pt x="181" y="427"/>
                      </a:lnTo>
                      <a:lnTo>
                        <a:pt x="190" y="419"/>
                      </a:lnTo>
                      <a:lnTo>
                        <a:pt x="217" y="349"/>
                      </a:lnTo>
                      <a:lnTo>
                        <a:pt x="298" y="270"/>
                      </a:lnTo>
                      <a:lnTo>
                        <a:pt x="295" y="218"/>
                      </a:lnTo>
                      <a:lnTo>
                        <a:pt x="315" y="165"/>
                      </a:lnTo>
                      <a:lnTo>
                        <a:pt x="312" y="144"/>
                      </a:lnTo>
                      <a:lnTo>
                        <a:pt x="329" y="152"/>
                      </a:lnTo>
                      <a:lnTo>
                        <a:pt x="345" y="148"/>
                      </a:lnTo>
                      <a:lnTo>
                        <a:pt x="413" y="127"/>
                      </a:lnTo>
                      <a:lnTo>
                        <a:pt x="436" y="121"/>
                      </a:lnTo>
                      <a:lnTo>
                        <a:pt x="429" y="108"/>
                      </a:lnTo>
                      <a:lnTo>
                        <a:pt x="415" y="95"/>
                      </a:lnTo>
                      <a:lnTo>
                        <a:pt x="423" y="69"/>
                      </a:lnTo>
                      <a:lnTo>
                        <a:pt x="436" y="56"/>
                      </a:lnTo>
                      <a:lnTo>
                        <a:pt x="426" y="35"/>
                      </a:lnTo>
                      <a:lnTo>
                        <a:pt x="439" y="0"/>
                      </a:lnTo>
                      <a:lnTo>
                        <a:pt x="433" y="29"/>
                      </a:lnTo>
                      <a:lnTo>
                        <a:pt x="446" y="48"/>
                      </a:lnTo>
                      <a:lnTo>
                        <a:pt x="439" y="69"/>
                      </a:lnTo>
                      <a:lnTo>
                        <a:pt x="426" y="74"/>
                      </a:lnTo>
                      <a:lnTo>
                        <a:pt x="426" y="91"/>
                      </a:lnTo>
                      <a:lnTo>
                        <a:pt x="433" y="100"/>
                      </a:lnTo>
                      <a:lnTo>
                        <a:pt x="439" y="95"/>
                      </a:lnTo>
                      <a:lnTo>
                        <a:pt x="439" y="104"/>
                      </a:lnTo>
                      <a:lnTo>
                        <a:pt x="439" y="127"/>
                      </a:lnTo>
                      <a:lnTo>
                        <a:pt x="449" y="134"/>
                      </a:lnTo>
                      <a:lnTo>
                        <a:pt x="466" y="127"/>
                      </a:lnTo>
                      <a:lnTo>
                        <a:pt x="493" y="91"/>
                      </a:lnTo>
                      <a:lnTo>
                        <a:pt x="472" y="130"/>
                      </a:lnTo>
                      <a:lnTo>
                        <a:pt x="462" y="144"/>
                      </a:lnTo>
                      <a:lnTo>
                        <a:pt x="423" y="144"/>
                      </a:lnTo>
                      <a:lnTo>
                        <a:pt x="349" y="161"/>
                      </a:lnTo>
                      <a:lnTo>
                        <a:pt x="341" y="182"/>
                      </a:lnTo>
                      <a:lnTo>
                        <a:pt x="372" y="182"/>
                      </a:lnTo>
                      <a:lnTo>
                        <a:pt x="369" y="161"/>
                      </a:lnTo>
                      <a:lnTo>
                        <a:pt x="379" y="161"/>
                      </a:lnTo>
                      <a:lnTo>
                        <a:pt x="385" y="175"/>
                      </a:lnTo>
                      <a:lnTo>
                        <a:pt x="419" y="169"/>
                      </a:lnTo>
                      <a:lnTo>
                        <a:pt x="413" y="148"/>
                      </a:lnTo>
                      <a:lnTo>
                        <a:pt x="426" y="152"/>
                      </a:lnTo>
                      <a:lnTo>
                        <a:pt x="433" y="165"/>
                      </a:lnTo>
                      <a:lnTo>
                        <a:pt x="479" y="152"/>
                      </a:lnTo>
                      <a:lnTo>
                        <a:pt x="483" y="134"/>
                      </a:lnTo>
                      <a:lnTo>
                        <a:pt x="506" y="130"/>
                      </a:lnTo>
                      <a:lnTo>
                        <a:pt x="506" y="148"/>
                      </a:lnTo>
                      <a:lnTo>
                        <a:pt x="523" y="144"/>
                      </a:lnTo>
                      <a:lnTo>
                        <a:pt x="536" y="117"/>
                      </a:lnTo>
                      <a:lnTo>
                        <a:pt x="546" y="134"/>
                      </a:lnTo>
                      <a:lnTo>
                        <a:pt x="564" y="139"/>
                      </a:lnTo>
                      <a:lnTo>
                        <a:pt x="574" y="156"/>
                      </a:lnTo>
                      <a:lnTo>
                        <a:pt x="590" y="152"/>
                      </a:lnTo>
                      <a:lnTo>
                        <a:pt x="603" y="161"/>
                      </a:lnTo>
                      <a:lnTo>
                        <a:pt x="695" y="127"/>
                      </a:lnTo>
                      <a:lnTo>
                        <a:pt x="668" y="148"/>
                      </a:lnTo>
                      <a:lnTo>
                        <a:pt x="624" y="161"/>
                      </a:lnTo>
                      <a:lnTo>
                        <a:pt x="590" y="165"/>
                      </a:lnTo>
                      <a:lnTo>
                        <a:pt x="567" y="165"/>
                      </a:lnTo>
                      <a:lnTo>
                        <a:pt x="546" y="165"/>
                      </a:lnTo>
                      <a:lnTo>
                        <a:pt x="550" y="182"/>
                      </a:lnTo>
                      <a:lnTo>
                        <a:pt x="554" y="192"/>
                      </a:lnTo>
                      <a:lnTo>
                        <a:pt x="536" y="196"/>
                      </a:lnTo>
                      <a:lnTo>
                        <a:pt x="540" y="156"/>
                      </a:lnTo>
                      <a:lnTo>
                        <a:pt x="520" y="152"/>
                      </a:lnTo>
                      <a:lnTo>
                        <a:pt x="516" y="169"/>
                      </a:lnTo>
                      <a:lnTo>
                        <a:pt x="496" y="156"/>
                      </a:lnTo>
                      <a:lnTo>
                        <a:pt x="487" y="182"/>
                      </a:lnTo>
                      <a:lnTo>
                        <a:pt x="472" y="175"/>
                      </a:lnTo>
                      <a:lnTo>
                        <a:pt x="426" y="182"/>
                      </a:lnTo>
                      <a:lnTo>
                        <a:pt x="439" y="188"/>
                      </a:lnTo>
                      <a:lnTo>
                        <a:pt x="423" y="196"/>
                      </a:lnTo>
                      <a:lnTo>
                        <a:pt x="413" y="182"/>
                      </a:lnTo>
                      <a:lnTo>
                        <a:pt x="392" y="196"/>
                      </a:lnTo>
                      <a:lnTo>
                        <a:pt x="419" y="201"/>
                      </a:lnTo>
                      <a:lnTo>
                        <a:pt x="419" y="214"/>
                      </a:lnTo>
                      <a:lnTo>
                        <a:pt x="399" y="205"/>
                      </a:lnTo>
                      <a:lnTo>
                        <a:pt x="385" y="214"/>
                      </a:lnTo>
                      <a:lnTo>
                        <a:pt x="402" y="230"/>
                      </a:lnTo>
                      <a:lnTo>
                        <a:pt x="382" y="240"/>
                      </a:lnTo>
                      <a:lnTo>
                        <a:pt x="379" y="222"/>
                      </a:lnTo>
                      <a:lnTo>
                        <a:pt x="366" y="209"/>
                      </a:lnTo>
                      <a:lnTo>
                        <a:pt x="356" y="240"/>
                      </a:lnTo>
                      <a:lnTo>
                        <a:pt x="362" y="244"/>
                      </a:lnTo>
                      <a:lnTo>
                        <a:pt x="349" y="253"/>
                      </a:lnTo>
                      <a:lnTo>
                        <a:pt x="351" y="211"/>
                      </a:lnTo>
                      <a:lnTo>
                        <a:pt x="317" y="202"/>
                      </a:lnTo>
                      <a:lnTo>
                        <a:pt x="312" y="248"/>
                      </a:lnTo>
                      <a:lnTo>
                        <a:pt x="318" y="270"/>
                      </a:lnTo>
                      <a:lnTo>
                        <a:pt x="329" y="248"/>
                      </a:lnTo>
                      <a:lnTo>
                        <a:pt x="345" y="253"/>
                      </a:lnTo>
                      <a:lnTo>
                        <a:pt x="356" y="262"/>
                      </a:lnTo>
                      <a:lnTo>
                        <a:pt x="392" y="222"/>
                      </a:lnTo>
                      <a:lnTo>
                        <a:pt x="413" y="230"/>
                      </a:lnTo>
                      <a:lnTo>
                        <a:pt x="433" y="222"/>
                      </a:lnTo>
                      <a:lnTo>
                        <a:pt x="472" y="218"/>
                      </a:lnTo>
                      <a:lnTo>
                        <a:pt x="462" y="236"/>
                      </a:lnTo>
                      <a:lnTo>
                        <a:pt x="499" y="230"/>
                      </a:lnTo>
                      <a:lnTo>
                        <a:pt x="503" y="201"/>
                      </a:lnTo>
                      <a:lnTo>
                        <a:pt x="516" y="196"/>
                      </a:lnTo>
                      <a:lnTo>
                        <a:pt x="513" y="214"/>
                      </a:lnTo>
                      <a:lnTo>
                        <a:pt x="533" y="205"/>
                      </a:lnTo>
                      <a:lnTo>
                        <a:pt x="530" y="192"/>
                      </a:lnTo>
                      <a:lnTo>
                        <a:pt x="544" y="201"/>
                      </a:lnTo>
                      <a:lnTo>
                        <a:pt x="584" y="178"/>
                      </a:lnTo>
                      <a:lnTo>
                        <a:pt x="621" y="148"/>
                      </a:lnTo>
                      <a:lnTo>
                        <a:pt x="634" y="156"/>
                      </a:lnTo>
                      <a:lnTo>
                        <a:pt x="644" y="139"/>
                      </a:lnTo>
                      <a:lnTo>
                        <a:pt x="687" y="127"/>
                      </a:lnTo>
                      <a:lnTo>
                        <a:pt x="732" y="108"/>
                      </a:lnTo>
                      <a:lnTo>
                        <a:pt x="618" y="161"/>
                      </a:lnTo>
                      <a:lnTo>
                        <a:pt x="607" y="178"/>
                      </a:lnTo>
                      <a:lnTo>
                        <a:pt x="621" y="188"/>
                      </a:lnTo>
                      <a:lnTo>
                        <a:pt x="587" y="192"/>
                      </a:lnTo>
                      <a:lnTo>
                        <a:pt x="556" y="218"/>
                      </a:lnTo>
                      <a:lnTo>
                        <a:pt x="503" y="244"/>
                      </a:lnTo>
                      <a:lnTo>
                        <a:pt x="456" y="266"/>
                      </a:lnTo>
                      <a:lnTo>
                        <a:pt x="402" y="283"/>
                      </a:lnTo>
                      <a:lnTo>
                        <a:pt x="349" y="296"/>
                      </a:lnTo>
                      <a:lnTo>
                        <a:pt x="274" y="345"/>
                      </a:lnTo>
                      <a:lnTo>
                        <a:pt x="258" y="398"/>
                      </a:lnTo>
                      <a:lnTo>
                        <a:pt x="241" y="402"/>
                      </a:lnTo>
                      <a:lnTo>
                        <a:pt x="235" y="419"/>
                      </a:lnTo>
                      <a:lnTo>
                        <a:pt x="274" y="415"/>
                      </a:lnTo>
                      <a:lnTo>
                        <a:pt x="339" y="402"/>
                      </a:lnTo>
                      <a:lnTo>
                        <a:pt x="331" y="415"/>
                      </a:lnTo>
                      <a:lnTo>
                        <a:pt x="241" y="445"/>
                      </a:lnTo>
                      <a:lnTo>
                        <a:pt x="207" y="445"/>
                      </a:lnTo>
                      <a:lnTo>
                        <a:pt x="197" y="463"/>
                      </a:lnTo>
                      <a:lnTo>
                        <a:pt x="207" y="467"/>
                      </a:lnTo>
                      <a:lnTo>
                        <a:pt x="227" y="471"/>
                      </a:lnTo>
                      <a:lnTo>
                        <a:pt x="248" y="471"/>
                      </a:lnTo>
                      <a:lnTo>
                        <a:pt x="274" y="475"/>
                      </a:lnTo>
                      <a:lnTo>
                        <a:pt x="264" y="484"/>
                      </a:lnTo>
                      <a:lnTo>
                        <a:pt x="292" y="502"/>
                      </a:lnTo>
                      <a:lnTo>
                        <a:pt x="258" y="489"/>
                      </a:lnTo>
                      <a:lnTo>
                        <a:pt x="241" y="489"/>
                      </a:lnTo>
                      <a:lnTo>
                        <a:pt x="235" y="497"/>
                      </a:lnTo>
                      <a:lnTo>
                        <a:pt x="194" y="489"/>
                      </a:lnTo>
                      <a:lnTo>
                        <a:pt x="157" y="540"/>
                      </a:lnTo>
                      <a:lnTo>
                        <a:pt x="104" y="611"/>
                      </a:lnTo>
                      <a:lnTo>
                        <a:pt x="46" y="682"/>
                      </a:lnTo>
                      <a:lnTo>
                        <a:pt x="59" y="682"/>
                      </a:lnTo>
                      <a:lnTo>
                        <a:pt x="190" y="690"/>
                      </a:lnTo>
                      <a:lnTo>
                        <a:pt x="207" y="686"/>
                      </a:lnTo>
                      <a:lnTo>
                        <a:pt x="238" y="690"/>
                      </a:lnTo>
                      <a:lnTo>
                        <a:pt x="318" y="664"/>
                      </a:lnTo>
                      <a:lnTo>
                        <a:pt x="210" y="707"/>
                      </a:lnTo>
                      <a:lnTo>
                        <a:pt x="164" y="712"/>
                      </a:lnTo>
                      <a:lnTo>
                        <a:pt x="133" y="695"/>
                      </a:lnTo>
                      <a:lnTo>
                        <a:pt x="120" y="703"/>
                      </a:lnTo>
                      <a:lnTo>
                        <a:pt x="59" y="703"/>
                      </a:lnTo>
                      <a:lnTo>
                        <a:pt x="30" y="712"/>
                      </a:lnTo>
                      <a:lnTo>
                        <a:pt x="0" y="629"/>
                      </a:lnTo>
                    </a:path>
                  </a:pathLst>
                </a:custGeom>
                <a:solidFill>
                  <a:schemeClr val="bg2"/>
                </a:solidFill>
                <a:ln w="9525" cap="rnd">
                  <a:noFill/>
                  <a:round/>
                  <a:headEnd/>
                  <a:tailEnd/>
                </a:ln>
                <a:effectLst/>
              </p:spPr>
              <p:txBody>
                <a:bodyPr/>
                <a:lstStyle/>
                <a:p>
                  <a:endParaRPr lang="de-CH"/>
                </a:p>
              </p:txBody>
            </p:sp>
          </p:grpSp>
          <p:sp>
            <p:nvSpPr>
              <p:cNvPr id="1034" name="Freeform 10"/>
              <p:cNvSpPr>
                <a:spLocks/>
              </p:cNvSpPr>
              <p:nvPr/>
            </p:nvSpPr>
            <p:spPr bwMode="ltGray">
              <a:xfrm>
                <a:off x="3842" y="3317"/>
                <a:ext cx="511" cy="463"/>
              </a:xfrm>
              <a:custGeom>
                <a:avLst/>
                <a:gdLst/>
                <a:ahLst/>
                <a:cxnLst>
                  <a:cxn ang="0">
                    <a:pos x="301" y="358"/>
                  </a:cxn>
                  <a:cxn ang="0">
                    <a:pos x="312" y="215"/>
                  </a:cxn>
                  <a:cxn ang="0">
                    <a:pos x="405" y="163"/>
                  </a:cxn>
                  <a:cxn ang="0">
                    <a:pos x="385" y="173"/>
                  </a:cxn>
                  <a:cxn ang="0">
                    <a:pos x="323" y="215"/>
                  </a:cxn>
                  <a:cxn ang="0">
                    <a:pos x="354" y="153"/>
                  </a:cxn>
                  <a:cxn ang="0">
                    <a:pos x="437" y="122"/>
                  </a:cxn>
                  <a:cxn ang="0">
                    <a:pos x="469" y="102"/>
                  </a:cxn>
                  <a:cxn ang="0">
                    <a:pos x="448" y="102"/>
                  </a:cxn>
                  <a:cxn ang="0">
                    <a:pos x="405" y="102"/>
                  </a:cxn>
                  <a:cxn ang="0">
                    <a:pos x="478" y="82"/>
                  </a:cxn>
                  <a:cxn ang="0">
                    <a:pos x="488" y="29"/>
                  </a:cxn>
                  <a:cxn ang="0">
                    <a:pos x="437" y="29"/>
                  </a:cxn>
                  <a:cxn ang="0">
                    <a:pos x="416" y="61"/>
                  </a:cxn>
                  <a:cxn ang="0">
                    <a:pos x="375" y="82"/>
                  </a:cxn>
                  <a:cxn ang="0">
                    <a:pos x="323" y="122"/>
                  </a:cxn>
                  <a:cxn ang="0">
                    <a:pos x="301" y="102"/>
                  </a:cxn>
                  <a:cxn ang="0">
                    <a:pos x="343" y="82"/>
                  </a:cxn>
                  <a:cxn ang="0">
                    <a:pos x="375" y="41"/>
                  </a:cxn>
                  <a:cxn ang="0">
                    <a:pos x="343" y="41"/>
                  </a:cxn>
                  <a:cxn ang="0">
                    <a:pos x="332" y="41"/>
                  </a:cxn>
                  <a:cxn ang="0">
                    <a:pos x="343" y="0"/>
                  </a:cxn>
                  <a:cxn ang="0">
                    <a:pos x="323" y="29"/>
                  </a:cxn>
                  <a:cxn ang="0">
                    <a:pos x="291" y="29"/>
                  </a:cxn>
                  <a:cxn ang="0">
                    <a:pos x="259" y="29"/>
                  </a:cxn>
                  <a:cxn ang="0">
                    <a:pos x="270" y="61"/>
                  </a:cxn>
                  <a:cxn ang="0">
                    <a:pos x="270" y="92"/>
                  </a:cxn>
                  <a:cxn ang="0">
                    <a:pos x="250" y="102"/>
                  </a:cxn>
                  <a:cxn ang="0">
                    <a:pos x="155" y="92"/>
                  </a:cxn>
                  <a:cxn ang="0">
                    <a:pos x="124" y="71"/>
                  </a:cxn>
                  <a:cxn ang="0">
                    <a:pos x="83" y="50"/>
                  </a:cxn>
                  <a:cxn ang="0">
                    <a:pos x="31" y="41"/>
                  </a:cxn>
                  <a:cxn ang="0">
                    <a:pos x="83" y="82"/>
                  </a:cxn>
                  <a:cxn ang="0">
                    <a:pos x="41" y="92"/>
                  </a:cxn>
                  <a:cxn ang="0">
                    <a:pos x="83" y="111"/>
                  </a:cxn>
                  <a:cxn ang="0">
                    <a:pos x="155" y="143"/>
                  </a:cxn>
                  <a:cxn ang="0">
                    <a:pos x="250" y="215"/>
                  </a:cxn>
                  <a:cxn ang="0">
                    <a:pos x="124" y="132"/>
                  </a:cxn>
                  <a:cxn ang="0">
                    <a:pos x="134" y="163"/>
                  </a:cxn>
                  <a:cxn ang="0">
                    <a:pos x="177" y="194"/>
                  </a:cxn>
                  <a:cxn ang="0">
                    <a:pos x="270" y="369"/>
                  </a:cxn>
                  <a:cxn ang="0">
                    <a:pos x="301" y="409"/>
                  </a:cxn>
                  <a:cxn ang="0">
                    <a:pos x="350" y="392"/>
                  </a:cxn>
                </a:cxnLst>
                <a:rect l="0" t="0" r="r" b="b"/>
                <a:pathLst>
                  <a:path w="511" h="463">
                    <a:moveTo>
                      <a:pt x="350" y="392"/>
                    </a:moveTo>
                    <a:lnTo>
                      <a:pt x="312" y="369"/>
                    </a:lnTo>
                    <a:lnTo>
                      <a:pt x="301" y="358"/>
                    </a:lnTo>
                    <a:lnTo>
                      <a:pt x="291" y="348"/>
                    </a:lnTo>
                    <a:lnTo>
                      <a:pt x="250" y="235"/>
                    </a:lnTo>
                    <a:lnTo>
                      <a:pt x="312" y="215"/>
                    </a:lnTo>
                    <a:lnTo>
                      <a:pt x="375" y="194"/>
                    </a:lnTo>
                    <a:lnTo>
                      <a:pt x="416" y="173"/>
                    </a:lnTo>
                    <a:lnTo>
                      <a:pt x="405" y="163"/>
                    </a:lnTo>
                    <a:lnTo>
                      <a:pt x="396" y="184"/>
                    </a:lnTo>
                    <a:lnTo>
                      <a:pt x="385" y="163"/>
                    </a:lnTo>
                    <a:lnTo>
                      <a:pt x="385" y="173"/>
                    </a:lnTo>
                    <a:lnTo>
                      <a:pt x="375" y="153"/>
                    </a:lnTo>
                    <a:lnTo>
                      <a:pt x="364" y="184"/>
                    </a:lnTo>
                    <a:lnTo>
                      <a:pt x="323" y="215"/>
                    </a:lnTo>
                    <a:lnTo>
                      <a:pt x="259" y="204"/>
                    </a:lnTo>
                    <a:lnTo>
                      <a:pt x="291" y="173"/>
                    </a:lnTo>
                    <a:lnTo>
                      <a:pt x="354" y="153"/>
                    </a:lnTo>
                    <a:lnTo>
                      <a:pt x="375" y="132"/>
                    </a:lnTo>
                    <a:lnTo>
                      <a:pt x="405" y="143"/>
                    </a:lnTo>
                    <a:lnTo>
                      <a:pt x="437" y="122"/>
                    </a:lnTo>
                    <a:lnTo>
                      <a:pt x="488" y="111"/>
                    </a:lnTo>
                    <a:lnTo>
                      <a:pt x="499" y="102"/>
                    </a:lnTo>
                    <a:lnTo>
                      <a:pt x="469" y="102"/>
                    </a:lnTo>
                    <a:lnTo>
                      <a:pt x="458" y="102"/>
                    </a:lnTo>
                    <a:lnTo>
                      <a:pt x="458" y="92"/>
                    </a:lnTo>
                    <a:lnTo>
                      <a:pt x="448" y="102"/>
                    </a:lnTo>
                    <a:lnTo>
                      <a:pt x="427" y="92"/>
                    </a:lnTo>
                    <a:lnTo>
                      <a:pt x="416" y="111"/>
                    </a:lnTo>
                    <a:lnTo>
                      <a:pt x="405" y="102"/>
                    </a:lnTo>
                    <a:lnTo>
                      <a:pt x="427" y="102"/>
                    </a:lnTo>
                    <a:lnTo>
                      <a:pt x="427" y="82"/>
                    </a:lnTo>
                    <a:lnTo>
                      <a:pt x="478" y="82"/>
                    </a:lnTo>
                    <a:lnTo>
                      <a:pt x="458" y="71"/>
                    </a:lnTo>
                    <a:lnTo>
                      <a:pt x="510" y="41"/>
                    </a:lnTo>
                    <a:lnTo>
                      <a:pt x="488" y="29"/>
                    </a:lnTo>
                    <a:lnTo>
                      <a:pt x="478" y="41"/>
                    </a:lnTo>
                    <a:lnTo>
                      <a:pt x="458" y="20"/>
                    </a:lnTo>
                    <a:lnTo>
                      <a:pt x="437" y="29"/>
                    </a:lnTo>
                    <a:lnTo>
                      <a:pt x="448" y="41"/>
                    </a:lnTo>
                    <a:lnTo>
                      <a:pt x="427" y="41"/>
                    </a:lnTo>
                    <a:lnTo>
                      <a:pt x="416" y="61"/>
                    </a:lnTo>
                    <a:lnTo>
                      <a:pt x="405" y="61"/>
                    </a:lnTo>
                    <a:lnTo>
                      <a:pt x="385" y="82"/>
                    </a:lnTo>
                    <a:lnTo>
                      <a:pt x="375" y="82"/>
                    </a:lnTo>
                    <a:lnTo>
                      <a:pt x="364" y="92"/>
                    </a:lnTo>
                    <a:lnTo>
                      <a:pt x="343" y="102"/>
                    </a:lnTo>
                    <a:lnTo>
                      <a:pt x="323" y="122"/>
                    </a:lnTo>
                    <a:lnTo>
                      <a:pt x="301" y="122"/>
                    </a:lnTo>
                    <a:lnTo>
                      <a:pt x="291" y="132"/>
                    </a:lnTo>
                    <a:lnTo>
                      <a:pt x="301" y="102"/>
                    </a:lnTo>
                    <a:lnTo>
                      <a:pt x="323" y="102"/>
                    </a:lnTo>
                    <a:lnTo>
                      <a:pt x="323" y="82"/>
                    </a:lnTo>
                    <a:lnTo>
                      <a:pt x="343" y="82"/>
                    </a:lnTo>
                    <a:lnTo>
                      <a:pt x="354" y="61"/>
                    </a:lnTo>
                    <a:lnTo>
                      <a:pt x="416" y="41"/>
                    </a:lnTo>
                    <a:lnTo>
                      <a:pt x="375" y="41"/>
                    </a:lnTo>
                    <a:lnTo>
                      <a:pt x="385" y="29"/>
                    </a:lnTo>
                    <a:lnTo>
                      <a:pt x="354" y="41"/>
                    </a:lnTo>
                    <a:lnTo>
                      <a:pt x="343" y="41"/>
                    </a:lnTo>
                    <a:lnTo>
                      <a:pt x="323" y="61"/>
                    </a:lnTo>
                    <a:lnTo>
                      <a:pt x="323" y="50"/>
                    </a:lnTo>
                    <a:lnTo>
                      <a:pt x="332" y="41"/>
                    </a:lnTo>
                    <a:lnTo>
                      <a:pt x="332" y="29"/>
                    </a:lnTo>
                    <a:lnTo>
                      <a:pt x="354" y="10"/>
                    </a:lnTo>
                    <a:lnTo>
                      <a:pt x="343" y="0"/>
                    </a:lnTo>
                    <a:lnTo>
                      <a:pt x="332" y="0"/>
                    </a:lnTo>
                    <a:lnTo>
                      <a:pt x="312" y="20"/>
                    </a:lnTo>
                    <a:lnTo>
                      <a:pt x="323" y="29"/>
                    </a:lnTo>
                    <a:lnTo>
                      <a:pt x="301" y="29"/>
                    </a:lnTo>
                    <a:lnTo>
                      <a:pt x="270" y="20"/>
                    </a:lnTo>
                    <a:lnTo>
                      <a:pt x="291" y="29"/>
                    </a:lnTo>
                    <a:lnTo>
                      <a:pt x="270" y="41"/>
                    </a:lnTo>
                    <a:lnTo>
                      <a:pt x="259" y="20"/>
                    </a:lnTo>
                    <a:lnTo>
                      <a:pt x="259" y="29"/>
                    </a:lnTo>
                    <a:lnTo>
                      <a:pt x="250" y="20"/>
                    </a:lnTo>
                    <a:lnTo>
                      <a:pt x="259" y="61"/>
                    </a:lnTo>
                    <a:lnTo>
                      <a:pt x="270" y="61"/>
                    </a:lnTo>
                    <a:lnTo>
                      <a:pt x="280" y="92"/>
                    </a:lnTo>
                    <a:lnTo>
                      <a:pt x="280" y="102"/>
                    </a:lnTo>
                    <a:lnTo>
                      <a:pt x="270" y="92"/>
                    </a:lnTo>
                    <a:lnTo>
                      <a:pt x="250" y="92"/>
                    </a:lnTo>
                    <a:lnTo>
                      <a:pt x="259" y="102"/>
                    </a:lnTo>
                    <a:lnTo>
                      <a:pt x="250" y="102"/>
                    </a:lnTo>
                    <a:lnTo>
                      <a:pt x="229" y="111"/>
                    </a:lnTo>
                    <a:lnTo>
                      <a:pt x="166" y="92"/>
                    </a:lnTo>
                    <a:lnTo>
                      <a:pt x="155" y="92"/>
                    </a:lnTo>
                    <a:lnTo>
                      <a:pt x="145" y="92"/>
                    </a:lnTo>
                    <a:lnTo>
                      <a:pt x="145" y="71"/>
                    </a:lnTo>
                    <a:lnTo>
                      <a:pt x="124" y="71"/>
                    </a:lnTo>
                    <a:lnTo>
                      <a:pt x="124" y="61"/>
                    </a:lnTo>
                    <a:lnTo>
                      <a:pt x="104" y="71"/>
                    </a:lnTo>
                    <a:lnTo>
                      <a:pt x="83" y="50"/>
                    </a:lnTo>
                    <a:lnTo>
                      <a:pt x="73" y="41"/>
                    </a:lnTo>
                    <a:lnTo>
                      <a:pt x="51" y="29"/>
                    </a:lnTo>
                    <a:lnTo>
                      <a:pt x="31" y="41"/>
                    </a:lnTo>
                    <a:lnTo>
                      <a:pt x="10" y="29"/>
                    </a:lnTo>
                    <a:lnTo>
                      <a:pt x="0" y="50"/>
                    </a:lnTo>
                    <a:lnTo>
                      <a:pt x="83" y="82"/>
                    </a:lnTo>
                    <a:lnTo>
                      <a:pt x="51" y="82"/>
                    </a:lnTo>
                    <a:lnTo>
                      <a:pt x="10" y="71"/>
                    </a:lnTo>
                    <a:lnTo>
                      <a:pt x="41" y="92"/>
                    </a:lnTo>
                    <a:lnTo>
                      <a:pt x="31" y="102"/>
                    </a:lnTo>
                    <a:lnTo>
                      <a:pt x="62" y="122"/>
                    </a:lnTo>
                    <a:lnTo>
                      <a:pt x="83" y="111"/>
                    </a:lnTo>
                    <a:lnTo>
                      <a:pt x="83" y="122"/>
                    </a:lnTo>
                    <a:lnTo>
                      <a:pt x="145" y="111"/>
                    </a:lnTo>
                    <a:lnTo>
                      <a:pt x="155" y="143"/>
                    </a:lnTo>
                    <a:lnTo>
                      <a:pt x="166" y="163"/>
                    </a:lnTo>
                    <a:lnTo>
                      <a:pt x="250" y="194"/>
                    </a:lnTo>
                    <a:lnTo>
                      <a:pt x="250" y="215"/>
                    </a:lnTo>
                    <a:lnTo>
                      <a:pt x="177" y="173"/>
                    </a:lnTo>
                    <a:lnTo>
                      <a:pt x="155" y="173"/>
                    </a:lnTo>
                    <a:lnTo>
                      <a:pt x="124" y="132"/>
                    </a:lnTo>
                    <a:lnTo>
                      <a:pt x="73" y="122"/>
                    </a:lnTo>
                    <a:lnTo>
                      <a:pt x="104" y="143"/>
                    </a:lnTo>
                    <a:lnTo>
                      <a:pt x="134" y="163"/>
                    </a:lnTo>
                    <a:lnTo>
                      <a:pt x="124" y="153"/>
                    </a:lnTo>
                    <a:lnTo>
                      <a:pt x="145" y="184"/>
                    </a:lnTo>
                    <a:lnTo>
                      <a:pt x="177" y="194"/>
                    </a:lnTo>
                    <a:lnTo>
                      <a:pt x="208" y="215"/>
                    </a:lnTo>
                    <a:lnTo>
                      <a:pt x="280" y="358"/>
                    </a:lnTo>
                    <a:lnTo>
                      <a:pt x="270" y="369"/>
                    </a:lnTo>
                    <a:lnTo>
                      <a:pt x="291" y="378"/>
                    </a:lnTo>
                    <a:lnTo>
                      <a:pt x="282" y="386"/>
                    </a:lnTo>
                    <a:lnTo>
                      <a:pt x="301" y="409"/>
                    </a:lnTo>
                    <a:lnTo>
                      <a:pt x="312" y="419"/>
                    </a:lnTo>
                    <a:lnTo>
                      <a:pt x="323" y="462"/>
                    </a:lnTo>
                    <a:lnTo>
                      <a:pt x="350" y="392"/>
                    </a:lnTo>
                  </a:path>
                </a:pathLst>
              </a:custGeom>
              <a:solidFill>
                <a:schemeClr val="bg2"/>
              </a:solidFill>
              <a:ln w="9525" cap="rnd">
                <a:noFill/>
                <a:round/>
                <a:headEnd/>
                <a:tailEnd/>
              </a:ln>
              <a:effectLst/>
            </p:spPr>
            <p:txBody>
              <a:bodyPr/>
              <a:lstStyle/>
              <a:p>
                <a:endParaRPr lang="de-CH"/>
              </a:p>
            </p:txBody>
          </p:sp>
          <p:sp>
            <p:nvSpPr>
              <p:cNvPr id="1035" name="Freeform 11"/>
              <p:cNvSpPr>
                <a:spLocks/>
              </p:cNvSpPr>
              <p:nvPr/>
            </p:nvSpPr>
            <p:spPr bwMode="ltGray">
              <a:xfrm>
                <a:off x="2680" y="3490"/>
                <a:ext cx="3091" cy="756"/>
              </a:xfrm>
              <a:custGeom>
                <a:avLst/>
                <a:gdLst/>
                <a:ahLst/>
                <a:cxnLst>
                  <a:cxn ang="0">
                    <a:pos x="3041" y="0"/>
                  </a:cxn>
                  <a:cxn ang="0">
                    <a:pos x="2907" y="63"/>
                  </a:cxn>
                  <a:cxn ang="0">
                    <a:pos x="2742" y="63"/>
                  </a:cxn>
                  <a:cxn ang="0">
                    <a:pos x="2504" y="9"/>
                  </a:cxn>
                  <a:cxn ang="0">
                    <a:pos x="2384" y="9"/>
                  </a:cxn>
                  <a:cxn ang="0">
                    <a:pos x="2309" y="53"/>
                  </a:cxn>
                  <a:cxn ang="0">
                    <a:pos x="2175" y="4"/>
                  </a:cxn>
                  <a:cxn ang="0">
                    <a:pos x="2085" y="48"/>
                  </a:cxn>
                  <a:cxn ang="0">
                    <a:pos x="2011" y="68"/>
                  </a:cxn>
                  <a:cxn ang="0">
                    <a:pos x="1906" y="28"/>
                  </a:cxn>
                  <a:cxn ang="0">
                    <a:pos x="1846" y="102"/>
                  </a:cxn>
                  <a:cxn ang="0">
                    <a:pos x="1763" y="131"/>
                  </a:cxn>
                  <a:cxn ang="0">
                    <a:pos x="1667" y="87"/>
                  </a:cxn>
                  <a:cxn ang="0">
                    <a:pos x="1533" y="78"/>
                  </a:cxn>
                  <a:cxn ang="0">
                    <a:pos x="1488" y="63"/>
                  </a:cxn>
                  <a:cxn ang="0">
                    <a:pos x="1414" y="82"/>
                  </a:cxn>
                  <a:cxn ang="0">
                    <a:pos x="1278" y="136"/>
                  </a:cxn>
                  <a:cxn ang="0">
                    <a:pos x="1175" y="185"/>
                  </a:cxn>
                  <a:cxn ang="0">
                    <a:pos x="1115" y="238"/>
                  </a:cxn>
                  <a:cxn ang="0">
                    <a:pos x="1069" y="248"/>
                  </a:cxn>
                  <a:cxn ang="0">
                    <a:pos x="1069" y="296"/>
                  </a:cxn>
                  <a:cxn ang="0">
                    <a:pos x="951" y="336"/>
                  </a:cxn>
                  <a:cxn ang="0">
                    <a:pos x="845" y="350"/>
                  </a:cxn>
                  <a:cxn ang="0">
                    <a:pos x="860" y="380"/>
                  </a:cxn>
                  <a:cxn ang="0">
                    <a:pos x="816" y="501"/>
                  </a:cxn>
                  <a:cxn ang="0">
                    <a:pos x="667" y="565"/>
                  </a:cxn>
                  <a:cxn ang="0">
                    <a:pos x="0" y="668"/>
                  </a:cxn>
                  <a:cxn ang="0">
                    <a:pos x="726" y="681"/>
                  </a:cxn>
                  <a:cxn ang="0">
                    <a:pos x="756" y="648"/>
                  </a:cxn>
                  <a:cxn ang="0">
                    <a:pos x="876" y="667"/>
                  </a:cxn>
                  <a:cxn ang="0">
                    <a:pos x="1297" y="686"/>
                  </a:cxn>
                  <a:cxn ang="0">
                    <a:pos x="983" y="730"/>
                  </a:cxn>
                  <a:cxn ang="0">
                    <a:pos x="1178" y="740"/>
                  </a:cxn>
                  <a:cxn ang="0">
                    <a:pos x="1898" y="754"/>
                  </a:cxn>
                  <a:cxn ang="0">
                    <a:pos x="2284" y="733"/>
                  </a:cxn>
                  <a:cxn ang="0">
                    <a:pos x="3090" y="715"/>
                  </a:cxn>
                  <a:cxn ang="0">
                    <a:pos x="2923" y="681"/>
                  </a:cxn>
                  <a:cxn ang="0">
                    <a:pos x="3090" y="642"/>
                  </a:cxn>
                </a:cxnLst>
                <a:rect l="0" t="0" r="r" b="b"/>
                <a:pathLst>
                  <a:path w="3091" h="756">
                    <a:moveTo>
                      <a:pt x="3090" y="50"/>
                    </a:moveTo>
                    <a:lnTo>
                      <a:pt x="3041" y="0"/>
                    </a:lnTo>
                    <a:lnTo>
                      <a:pt x="2967" y="14"/>
                    </a:lnTo>
                    <a:lnTo>
                      <a:pt x="2907" y="63"/>
                    </a:lnTo>
                    <a:lnTo>
                      <a:pt x="2817" y="43"/>
                    </a:lnTo>
                    <a:lnTo>
                      <a:pt x="2742" y="63"/>
                    </a:lnTo>
                    <a:lnTo>
                      <a:pt x="2578" y="24"/>
                    </a:lnTo>
                    <a:lnTo>
                      <a:pt x="2504" y="9"/>
                    </a:lnTo>
                    <a:lnTo>
                      <a:pt x="2444" y="28"/>
                    </a:lnTo>
                    <a:lnTo>
                      <a:pt x="2384" y="9"/>
                    </a:lnTo>
                    <a:lnTo>
                      <a:pt x="2339" y="0"/>
                    </a:lnTo>
                    <a:lnTo>
                      <a:pt x="2309" y="53"/>
                    </a:lnTo>
                    <a:lnTo>
                      <a:pt x="2220" y="33"/>
                    </a:lnTo>
                    <a:lnTo>
                      <a:pt x="2175" y="4"/>
                    </a:lnTo>
                    <a:lnTo>
                      <a:pt x="2085" y="14"/>
                    </a:lnTo>
                    <a:lnTo>
                      <a:pt x="2085" y="48"/>
                    </a:lnTo>
                    <a:lnTo>
                      <a:pt x="2085" y="87"/>
                    </a:lnTo>
                    <a:lnTo>
                      <a:pt x="2011" y="68"/>
                    </a:lnTo>
                    <a:lnTo>
                      <a:pt x="1951" y="14"/>
                    </a:lnTo>
                    <a:lnTo>
                      <a:pt x="1906" y="28"/>
                    </a:lnTo>
                    <a:lnTo>
                      <a:pt x="1922" y="68"/>
                    </a:lnTo>
                    <a:lnTo>
                      <a:pt x="1846" y="102"/>
                    </a:lnTo>
                    <a:lnTo>
                      <a:pt x="1810" y="136"/>
                    </a:lnTo>
                    <a:lnTo>
                      <a:pt x="1763" y="131"/>
                    </a:lnTo>
                    <a:lnTo>
                      <a:pt x="1714" y="126"/>
                    </a:lnTo>
                    <a:lnTo>
                      <a:pt x="1667" y="87"/>
                    </a:lnTo>
                    <a:lnTo>
                      <a:pt x="1577" y="58"/>
                    </a:lnTo>
                    <a:lnTo>
                      <a:pt x="1533" y="78"/>
                    </a:lnTo>
                    <a:lnTo>
                      <a:pt x="1503" y="87"/>
                    </a:lnTo>
                    <a:lnTo>
                      <a:pt x="1488" y="63"/>
                    </a:lnTo>
                    <a:lnTo>
                      <a:pt x="1429" y="63"/>
                    </a:lnTo>
                    <a:lnTo>
                      <a:pt x="1414" y="82"/>
                    </a:lnTo>
                    <a:lnTo>
                      <a:pt x="1473" y="131"/>
                    </a:lnTo>
                    <a:lnTo>
                      <a:pt x="1278" y="136"/>
                    </a:lnTo>
                    <a:lnTo>
                      <a:pt x="1234" y="142"/>
                    </a:lnTo>
                    <a:lnTo>
                      <a:pt x="1175" y="185"/>
                    </a:lnTo>
                    <a:lnTo>
                      <a:pt x="1160" y="214"/>
                    </a:lnTo>
                    <a:lnTo>
                      <a:pt x="1115" y="238"/>
                    </a:lnTo>
                    <a:lnTo>
                      <a:pt x="1085" y="229"/>
                    </a:lnTo>
                    <a:lnTo>
                      <a:pt x="1069" y="248"/>
                    </a:lnTo>
                    <a:lnTo>
                      <a:pt x="1054" y="272"/>
                    </a:lnTo>
                    <a:lnTo>
                      <a:pt x="1069" y="296"/>
                    </a:lnTo>
                    <a:lnTo>
                      <a:pt x="1010" y="350"/>
                    </a:lnTo>
                    <a:lnTo>
                      <a:pt x="951" y="336"/>
                    </a:lnTo>
                    <a:lnTo>
                      <a:pt x="860" y="326"/>
                    </a:lnTo>
                    <a:lnTo>
                      <a:pt x="845" y="350"/>
                    </a:lnTo>
                    <a:lnTo>
                      <a:pt x="831" y="370"/>
                    </a:lnTo>
                    <a:lnTo>
                      <a:pt x="860" y="380"/>
                    </a:lnTo>
                    <a:lnTo>
                      <a:pt x="876" y="438"/>
                    </a:lnTo>
                    <a:lnTo>
                      <a:pt x="816" y="501"/>
                    </a:lnTo>
                    <a:lnTo>
                      <a:pt x="756" y="565"/>
                    </a:lnTo>
                    <a:lnTo>
                      <a:pt x="667" y="565"/>
                    </a:lnTo>
                    <a:lnTo>
                      <a:pt x="468" y="623"/>
                    </a:lnTo>
                    <a:lnTo>
                      <a:pt x="0" y="668"/>
                    </a:lnTo>
                    <a:lnTo>
                      <a:pt x="569" y="689"/>
                    </a:lnTo>
                    <a:lnTo>
                      <a:pt x="726" y="681"/>
                    </a:lnTo>
                    <a:lnTo>
                      <a:pt x="652" y="662"/>
                    </a:lnTo>
                    <a:lnTo>
                      <a:pt x="756" y="648"/>
                    </a:lnTo>
                    <a:lnTo>
                      <a:pt x="921" y="652"/>
                    </a:lnTo>
                    <a:lnTo>
                      <a:pt x="876" y="667"/>
                    </a:lnTo>
                    <a:lnTo>
                      <a:pt x="1143" y="676"/>
                    </a:lnTo>
                    <a:lnTo>
                      <a:pt x="1297" y="686"/>
                    </a:lnTo>
                    <a:lnTo>
                      <a:pt x="1148" y="711"/>
                    </a:lnTo>
                    <a:lnTo>
                      <a:pt x="983" y="730"/>
                    </a:lnTo>
                    <a:lnTo>
                      <a:pt x="879" y="744"/>
                    </a:lnTo>
                    <a:lnTo>
                      <a:pt x="1178" y="740"/>
                    </a:lnTo>
                    <a:lnTo>
                      <a:pt x="1580" y="755"/>
                    </a:lnTo>
                    <a:lnTo>
                      <a:pt x="1898" y="754"/>
                    </a:lnTo>
                    <a:lnTo>
                      <a:pt x="2111" y="736"/>
                    </a:lnTo>
                    <a:lnTo>
                      <a:pt x="2284" y="733"/>
                    </a:lnTo>
                    <a:lnTo>
                      <a:pt x="2727" y="740"/>
                    </a:lnTo>
                    <a:lnTo>
                      <a:pt x="3090" y="715"/>
                    </a:lnTo>
                    <a:lnTo>
                      <a:pt x="3090" y="680"/>
                    </a:lnTo>
                    <a:lnTo>
                      <a:pt x="2923" y="681"/>
                    </a:lnTo>
                    <a:lnTo>
                      <a:pt x="2788" y="652"/>
                    </a:lnTo>
                    <a:lnTo>
                      <a:pt x="3090" y="642"/>
                    </a:lnTo>
                    <a:lnTo>
                      <a:pt x="3090" y="50"/>
                    </a:lnTo>
                  </a:path>
                </a:pathLst>
              </a:custGeom>
              <a:solidFill>
                <a:schemeClr val="bg2"/>
              </a:solidFill>
              <a:ln w="9525" cap="rnd">
                <a:noFill/>
                <a:round/>
                <a:headEnd/>
                <a:tailEnd/>
              </a:ln>
              <a:effectLst/>
            </p:spPr>
            <p:txBody>
              <a:bodyPr/>
              <a:lstStyle/>
              <a:p>
                <a:endParaRPr lang="de-CH"/>
              </a:p>
            </p:txBody>
          </p:sp>
        </p:grpSp>
      </p:grpSp>
      <p:sp>
        <p:nvSpPr>
          <p:cNvPr id="1038" name="Rectangle 14"/>
          <p:cNvSpPr>
            <a:spLocks noGrp="1" noChangeArrowheads="1"/>
          </p:cNvSpPr>
          <p:nvPr>
            <p:ph type="title"/>
          </p:nvPr>
        </p:nvSpPr>
        <p:spPr bwMode="auto">
          <a:xfrm>
            <a:off x="685800" y="457200"/>
            <a:ext cx="7772400" cy="114300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lvl="0"/>
            <a:r>
              <a:rPr lang="de-DE" smtClean="0"/>
              <a:t>Titelmasterformat durch Klicken bearbeiten</a:t>
            </a:r>
          </a:p>
        </p:txBody>
      </p:sp>
      <p:sp>
        <p:nvSpPr>
          <p:cNvPr id="1039" name="Rectangle 15"/>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2075" tIns="46037" rIns="92075" bIns="46037"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40" name="Rectangle 1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eaLnBrk="0" hangingPunct="0">
              <a:defRPr sz="1400">
                <a:effectLst>
                  <a:outerShdw blurRad="38100" dist="38100" dir="2700000" algn="tl">
                    <a:srgbClr val="000000"/>
                  </a:outerShdw>
                </a:effectLst>
              </a:defRPr>
            </a:lvl1pPr>
          </a:lstStyle>
          <a:p>
            <a:endParaRPr lang="de-DE"/>
          </a:p>
        </p:txBody>
      </p:sp>
      <p:sp>
        <p:nvSpPr>
          <p:cNvPr id="1041" name="Rectangle 1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ctr" eaLnBrk="0" hangingPunct="0">
              <a:defRPr sz="1400">
                <a:effectLst>
                  <a:outerShdw blurRad="38100" dist="38100" dir="2700000" algn="tl">
                    <a:srgbClr val="000000"/>
                  </a:outerShdw>
                </a:effectLst>
              </a:defRPr>
            </a:lvl1pPr>
          </a:lstStyle>
          <a:p>
            <a:endParaRPr lang="de-DE"/>
          </a:p>
        </p:txBody>
      </p:sp>
      <p:sp>
        <p:nvSpPr>
          <p:cNvPr id="1042" name="Rectangle 1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r" eaLnBrk="0" hangingPunct="0">
              <a:defRPr sz="1400">
                <a:effectLst>
                  <a:outerShdw blurRad="38100" dist="38100" dir="2700000" algn="tl">
                    <a:srgbClr val="000000"/>
                  </a:outerShdw>
                </a:effectLst>
              </a:defRPr>
            </a:lvl1pPr>
          </a:lstStyle>
          <a:p>
            <a:fld id="{A3EA6CC8-9070-415D-8CB5-2B3FA974564F}" type="slidenum">
              <a:rPr lang="de-DE" smtClean="0"/>
              <a:pPr/>
              <a:t>‹Nr.›</a:t>
            </a:fld>
            <a:endParaRPr lang="de-DE"/>
          </a:p>
        </p:txBody>
      </p:sp>
    </p:spTree>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accent2"/>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2.wav"/><Relationship Id="rId7"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audio" Target="../media/audio2.wav"/><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jpeg"/><Relationship Id="rId10" Type="http://schemas.openxmlformats.org/officeDocument/2006/relationships/image" Target="../media/image29.jpeg"/><Relationship Id="rId19" Type="http://schemas.openxmlformats.org/officeDocument/2006/relationships/image" Target="../media/image38.png"/><Relationship Id="rId4" Type="http://schemas.openxmlformats.org/officeDocument/2006/relationships/audio" Target="../media/audio3.wav"/><Relationship Id="rId9" Type="http://schemas.openxmlformats.org/officeDocument/2006/relationships/image" Target="../media/image28.jpeg"/><Relationship Id="rId1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jpeg"/><Relationship Id="rId18" Type="http://schemas.openxmlformats.org/officeDocument/2006/relationships/image" Target="../media/image39.png"/><Relationship Id="rId26" Type="http://schemas.openxmlformats.org/officeDocument/2006/relationships/image" Target="../media/image46.png"/><Relationship Id="rId3" Type="http://schemas.openxmlformats.org/officeDocument/2006/relationships/audio" Target="../media/audio4.wav"/><Relationship Id="rId21" Type="http://schemas.openxmlformats.org/officeDocument/2006/relationships/image" Target="../media/image41.pn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5.png"/><Relationship Id="rId25" Type="http://schemas.openxmlformats.org/officeDocument/2006/relationships/image" Target="../media/image45.png"/><Relationship Id="rId2" Type="http://schemas.openxmlformats.org/officeDocument/2006/relationships/audio" Target="../media/audio2.wav"/><Relationship Id="rId16" Type="http://schemas.openxmlformats.org/officeDocument/2006/relationships/image" Target="../media/image34.jpe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jpeg"/><Relationship Id="rId24" Type="http://schemas.openxmlformats.org/officeDocument/2006/relationships/image" Target="../media/image44.png"/><Relationship Id="rId5" Type="http://schemas.openxmlformats.org/officeDocument/2006/relationships/audio" Target="../media/audio5.wav"/><Relationship Id="rId15" Type="http://schemas.openxmlformats.org/officeDocument/2006/relationships/image" Target="../media/image33.jpeg"/><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27.jpeg"/><Relationship Id="rId19" Type="http://schemas.openxmlformats.org/officeDocument/2006/relationships/image" Target="../media/image40.jpeg"/><Relationship Id="rId4" Type="http://schemas.openxmlformats.org/officeDocument/2006/relationships/audio" Target="../media/audio3.wav"/><Relationship Id="rId9" Type="http://schemas.openxmlformats.org/officeDocument/2006/relationships/image" Target="../media/image26.jpeg"/><Relationship Id="rId14" Type="http://schemas.openxmlformats.org/officeDocument/2006/relationships/image" Target="../media/image32.jpeg"/><Relationship Id="rId22" Type="http://schemas.openxmlformats.org/officeDocument/2006/relationships/image" Target="../media/image42.png"/><Relationship Id="rId27"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6.wav"/><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audio" Target="../media/audio7.wav"/><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package" Target="../embeddings/Microsoft_Office_PowerPoint-Pr_sentation1.pptx"/><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0" y="188640"/>
            <a:ext cx="9144000" cy="1440160"/>
          </a:xfrm>
        </p:spPr>
        <p:txBody>
          <a:bodyPr/>
          <a:lstStyle/>
          <a:p>
            <a:pPr algn="ctr"/>
            <a:r>
              <a:rPr lang="de-CH" sz="4600" dirty="0" smtClean="0"/>
              <a:t>Schlüsselwort: „Sozialisation“</a:t>
            </a:r>
            <a:endParaRPr lang="de-CH" sz="4600" dirty="0"/>
          </a:p>
        </p:txBody>
      </p:sp>
      <p:sp>
        <p:nvSpPr>
          <p:cNvPr id="11" name="Untertitel 10"/>
          <p:cNvSpPr>
            <a:spLocks noGrp="1"/>
          </p:cNvSpPr>
          <p:nvPr>
            <p:ph type="subTitle" sz="quarter" idx="1"/>
          </p:nvPr>
        </p:nvSpPr>
        <p:spPr>
          <a:xfrm>
            <a:off x="827584" y="3573016"/>
            <a:ext cx="7415808" cy="3024336"/>
          </a:xfrm>
        </p:spPr>
        <p:txBody>
          <a:bodyPr/>
          <a:lstStyle/>
          <a:p>
            <a:pPr algn="l">
              <a:spcBef>
                <a:spcPts val="0"/>
              </a:spcBef>
            </a:pPr>
            <a:r>
              <a:rPr lang="de-CH" sz="2400" dirty="0" smtClean="0"/>
              <a:t>Die Sozialisation </a:t>
            </a:r>
            <a:r>
              <a:rPr lang="de-DE" sz="2400" dirty="0" smtClean="0"/>
              <a:t>wird über verschiedene Sozialisationsagenten, wie Familie, Schule, Bücher, Freunde, Medien etc. vermittelt. Typisch für die familiale schulische Sozialisation ist, dass der Lehrer oder die Mutter versucht, zielgerichtet und im Idealfall positiv auf die Entwicklung des Kindes einzuwirken. </a:t>
            </a:r>
            <a:endParaRPr lang="de-CH" sz="24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15" name="Grafik 14" descr="dents-bebe.jpg"/>
          <p:cNvPicPr>
            <a:picLocks noChangeAspect="1"/>
          </p:cNvPicPr>
          <p:nvPr/>
        </p:nvPicPr>
        <p:blipFill>
          <a:blip r:embed="rId2" cstate="print"/>
          <a:stretch>
            <a:fillRect/>
          </a:stretch>
        </p:blipFill>
        <p:spPr>
          <a:xfrm>
            <a:off x="1043608" y="1484784"/>
            <a:ext cx="2592288" cy="1728192"/>
          </a:xfrm>
          <a:prstGeom prst="rect">
            <a:avLst/>
          </a:prstGeom>
        </p:spPr>
      </p:pic>
      <p:pic>
        <p:nvPicPr>
          <p:cNvPr id="16" name="Grafik 15" descr="1085_kampfsport_12_1216716464.jpg"/>
          <p:cNvPicPr>
            <a:picLocks noChangeAspect="1"/>
          </p:cNvPicPr>
          <p:nvPr/>
        </p:nvPicPr>
        <p:blipFill>
          <a:blip r:embed="rId3" cstate="print"/>
          <a:stretch>
            <a:fillRect/>
          </a:stretch>
        </p:blipFill>
        <p:spPr>
          <a:xfrm>
            <a:off x="5580112" y="1484784"/>
            <a:ext cx="2592288" cy="1735907"/>
          </a:xfrm>
          <a:prstGeom prst="rect">
            <a:avLst/>
          </a:prstGeom>
        </p:spPr>
      </p:pic>
      <p:sp>
        <p:nvSpPr>
          <p:cNvPr id="17" name="Pfeil nach rechts 16"/>
          <p:cNvSpPr/>
          <p:nvPr/>
        </p:nvSpPr>
        <p:spPr>
          <a:xfrm>
            <a:off x="4139952" y="213285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8" name="Grafik 17" descr="winnetou2a.jpg"/>
          <p:cNvPicPr>
            <a:picLocks noChangeAspect="1"/>
          </p:cNvPicPr>
          <p:nvPr/>
        </p:nvPicPr>
        <p:blipFill>
          <a:blip r:embed="rId4" cstate="print"/>
          <a:stretch>
            <a:fillRect/>
          </a:stretch>
        </p:blipFill>
        <p:spPr>
          <a:xfrm>
            <a:off x="3923928" y="1772816"/>
            <a:ext cx="1385119" cy="11230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childTnLst>
                          </p:cTn>
                        </p:par>
                        <p:par>
                          <p:cTn id="8" fill="hold">
                            <p:stCondLst>
                              <p:cond delay="5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289048" y="116632"/>
            <a:ext cx="5221088" cy="1152128"/>
          </a:xfrm>
        </p:spPr>
        <p:txBody>
          <a:bodyPr/>
          <a:lstStyle/>
          <a:p>
            <a:pPr algn="ctr"/>
            <a:r>
              <a:rPr lang="de-CH" sz="5600" dirty="0" smtClean="0"/>
              <a:t>Vier Mauern</a:t>
            </a:r>
            <a:endParaRPr lang="de-CH" sz="5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10</a:t>
            </a:fld>
            <a:endParaRPr lang="de-DE" dirty="0"/>
          </a:p>
        </p:txBody>
      </p:sp>
      <p:sp>
        <p:nvSpPr>
          <p:cNvPr id="14" name="Textfeld 13"/>
          <p:cNvSpPr txBox="1"/>
          <p:nvPr/>
        </p:nvSpPr>
        <p:spPr>
          <a:xfrm>
            <a:off x="6156176" y="6279123"/>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19" name="Grafik 18" descr="Mauer 1.bmp"/>
          <p:cNvPicPr>
            <a:picLocks noChangeAspect="1"/>
          </p:cNvPicPr>
          <p:nvPr/>
        </p:nvPicPr>
        <p:blipFill>
          <a:blip r:embed="rId2" cstate="print">
            <a:lum bright="40000"/>
          </a:blip>
          <a:stretch>
            <a:fillRect/>
          </a:stretch>
        </p:blipFill>
        <p:spPr>
          <a:xfrm>
            <a:off x="4619686" y="1094605"/>
            <a:ext cx="4200786" cy="2090704"/>
          </a:xfrm>
          <a:prstGeom prst="rect">
            <a:avLst/>
          </a:prstGeom>
        </p:spPr>
      </p:pic>
      <p:pic>
        <p:nvPicPr>
          <p:cNvPr id="21" name="Grafik 20" descr="Mauer 1.bmp"/>
          <p:cNvPicPr>
            <a:picLocks noChangeAspect="1"/>
          </p:cNvPicPr>
          <p:nvPr/>
        </p:nvPicPr>
        <p:blipFill>
          <a:blip r:embed="rId2" cstate="print">
            <a:lum bright="30000"/>
          </a:blip>
          <a:stretch>
            <a:fillRect/>
          </a:stretch>
        </p:blipFill>
        <p:spPr>
          <a:xfrm>
            <a:off x="-581046" y="2102717"/>
            <a:ext cx="6161158" cy="2592288"/>
          </a:xfrm>
          <a:prstGeom prst="rect">
            <a:avLst/>
          </a:prstGeom>
          <a:scene3d>
            <a:camera prst="isometricRightUp"/>
            <a:lightRig rig="threePt" dir="t"/>
          </a:scene3d>
        </p:spPr>
      </p:pic>
      <p:pic>
        <p:nvPicPr>
          <p:cNvPr id="23" name="Grafik 22" descr="Mauer 1.bmp"/>
          <p:cNvPicPr>
            <a:picLocks noChangeAspect="1"/>
          </p:cNvPicPr>
          <p:nvPr/>
        </p:nvPicPr>
        <p:blipFill>
          <a:blip r:embed="rId2" cstate="print">
            <a:lum bright="40000"/>
          </a:blip>
          <a:stretch>
            <a:fillRect/>
          </a:stretch>
        </p:blipFill>
        <p:spPr>
          <a:xfrm>
            <a:off x="2411760" y="2318741"/>
            <a:ext cx="8928992" cy="2236681"/>
          </a:xfrm>
          <a:prstGeom prst="rect">
            <a:avLst/>
          </a:prstGeom>
          <a:scene3d>
            <a:camera prst="isometricOffAxis2Right"/>
            <a:lightRig rig="threePt" dir="t"/>
          </a:scene3d>
        </p:spPr>
      </p:pic>
      <p:pic>
        <p:nvPicPr>
          <p:cNvPr id="13" name="Grafik 12" descr="Mauer 1.bmp"/>
          <p:cNvPicPr>
            <a:picLocks noChangeAspect="1"/>
          </p:cNvPicPr>
          <p:nvPr/>
        </p:nvPicPr>
        <p:blipFill>
          <a:blip r:embed="rId2" cstate="print">
            <a:lum bright="40000"/>
          </a:blip>
          <a:stretch>
            <a:fillRect/>
          </a:stretch>
        </p:blipFill>
        <p:spPr>
          <a:xfrm>
            <a:off x="323528" y="3614885"/>
            <a:ext cx="4608512" cy="2118371"/>
          </a:xfrm>
          <a:prstGeom prst="rect">
            <a:avLst/>
          </a:prstGeom>
        </p:spPr>
      </p:pic>
      <p:sp>
        <p:nvSpPr>
          <p:cNvPr id="25" name="Textfeld 24"/>
          <p:cNvSpPr txBox="1"/>
          <p:nvPr/>
        </p:nvSpPr>
        <p:spPr>
          <a:xfrm>
            <a:off x="1408242" y="3789040"/>
            <a:ext cx="2659702" cy="1815882"/>
          </a:xfrm>
          <a:prstGeom prst="rect">
            <a:avLst/>
          </a:prstGeom>
          <a:noFill/>
        </p:spPr>
        <p:txBody>
          <a:bodyPr wrap="non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Bücher</a:t>
            </a:r>
            <a:b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Medien</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6" name="Textfeld 25"/>
          <p:cNvSpPr txBox="1"/>
          <p:nvPr/>
        </p:nvSpPr>
        <p:spPr>
          <a:xfrm rot="19638020">
            <a:off x="5631823" y="2529885"/>
            <a:ext cx="3712550" cy="954107"/>
          </a:xfrm>
          <a:prstGeom prst="rect">
            <a:avLst/>
          </a:prstGeom>
          <a:noFill/>
        </p:spPr>
        <p:txBody>
          <a:bodyPr wrap="squar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Natur</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7" name="Textfeld 26"/>
          <p:cNvSpPr txBox="1"/>
          <p:nvPr/>
        </p:nvSpPr>
        <p:spPr>
          <a:xfrm>
            <a:off x="4572000" y="1477233"/>
            <a:ext cx="2539478" cy="954107"/>
          </a:xfrm>
          <a:prstGeom prst="rect">
            <a:avLst/>
          </a:prstGeom>
          <a:noFill/>
        </p:spPr>
        <p:txBody>
          <a:bodyPr wrap="non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Reisen</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9" name="Textfeld 28"/>
          <p:cNvSpPr txBox="1"/>
          <p:nvPr/>
        </p:nvSpPr>
        <p:spPr>
          <a:xfrm rot="19638020">
            <a:off x="2036773" y="2175754"/>
            <a:ext cx="2742047" cy="954107"/>
          </a:xfrm>
          <a:prstGeom prst="rect">
            <a:avLst/>
          </a:prstGeom>
          <a:noFill/>
        </p:spPr>
        <p:txBody>
          <a:bodyPr wrap="squar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Kultur</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35496" y="116632"/>
            <a:ext cx="9037512" cy="1152128"/>
          </a:xfrm>
        </p:spPr>
        <p:txBody>
          <a:bodyPr/>
          <a:lstStyle/>
          <a:p>
            <a:pPr algn="ctr"/>
            <a:r>
              <a:rPr lang="de-CH" sz="5600" dirty="0" smtClean="0"/>
              <a:t>Bücher / Medien</a:t>
            </a:r>
            <a:endParaRPr lang="de-CH" sz="5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11</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19458"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3529" y="4602525"/>
            <a:ext cx="1872207" cy="1377662"/>
          </a:xfrm>
          <a:prstGeom prst="rect">
            <a:avLst/>
          </a:prstGeom>
          <a:noFill/>
          <a:ln w="9525">
            <a:noFill/>
            <a:miter lim="800000"/>
            <a:headEnd/>
            <a:tailEnd/>
          </a:ln>
        </p:spPr>
      </p:pic>
      <p:pic>
        <p:nvPicPr>
          <p:cNvPr id="11" name="Grafik 10" descr="freunde am Marterpfahl.bmp"/>
          <p:cNvPicPr>
            <a:picLocks noChangeAspect="1"/>
          </p:cNvPicPr>
          <p:nvPr/>
        </p:nvPicPr>
        <p:blipFill>
          <a:blip r:embed="rId5" cstate="print"/>
          <a:stretch>
            <a:fillRect/>
          </a:stretch>
        </p:blipFill>
        <p:spPr>
          <a:xfrm>
            <a:off x="5940152" y="4437112"/>
            <a:ext cx="1008112" cy="1508568"/>
          </a:xfrm>
          <a:prstGeom prst="rect">
            <a:avLst/>
          </a:prstGeom>
        </p:spPr>
      </p:pic>
      <p:pic>
        <p:nvPicPr>
          <p:cNvPr id="17" name="Grafik 16" descr="00189.jpg"/>
          <p:cNvPicPr>
            <a:picLocks noChangeAspect="1"/>
          </p:cNvPicPr>
          <p:nvPr/>
        </p:nvPicPr>
        <p:blipFill>
          <a:blip r:embed="rId6" cstate="print"/>
          <a:stretch>
            <a:fillRect/>
          </a:stretch>
        </p:blipFill>
        <p:spPr>
          <a:xfrm>
            <a:off x="2174156" y="4437112"/>
            <a:ext cx="996181" cy="1538104"/>
          </a:xfrm>
          <a:prstGeom prst="rect">
            <a:avLst/>
          </a:prstGeom>
        </p:spPr>
      </p:pic>
      <p:pic>
        <p:nvPicPr>
          <p:cNvPr id="19" name="Grafik 18" descr="00188.jpg"/>
          <p:cNvPicPr>
            <a:picLocks noChangeAspect="1"/>
          </p:cNvPicPr>
          <p:nvPr/>
        </p:nvPicPr>
        <p:blipFill>
          <a:blip r:embed="rId7" cstate="print"/>
          <a:stretch>
            <a:fillRect/>
          </a:stretch>
        </p:blipFill>
        <p:spPr>
          <a:xfrm>
            <a:off x="3131840" y="4457600"/>
            <a:ext cx="949596" cy="1491680"/>
          </a:xfrm>
          <a:prstGeom prst="rect">
            <a:avLst/>
          </a:prstGeom>
        </p:spPr>
      </p:pic>
      <p:pic>
        <p:nvPicPr>
          <p:cNvPr id="22" name="Grafik 21" descr="00190.jpg"/>
          <p:cNvPicPr>
            <a:picLocks noChangeAspect="1"/>
          </p:cNvPicPr>
          <p:nvPr/>
        </p:nvPicPr>
        <p:blipFill>
          <a:blip r:embed="rId8" cstate="print"/>
          <a:stretch>
            <a:fillRect/>
          </a:stretch>
        </p:blipFill>
        <p:spPr>
          <a:xfrm>
            <a:off x="3995936" y="4437112"/>
            <a:ext cx="942656" cy="1514307"/>
          </a:xfrm>
          <a:prstGeom prst="rect">
            <a:avLst/>
          </a:prstGeom>
        </p:spPr>
      </p:pic>
      <p:pic>
        <p:nvPicPr>
          <p:cNvPr id="24" name="Grafik 23" descr="landman_apache.jpg"/>
          <p:cNvPicPr>
            <a:picLocks noChangeAspect="1"/>
          </p:cNvPicPr>
          <p:nvPr/>
        </p:nvPicPr>
        <p:blipFill>
          <a:blip r:embed="rId9" cstate="print"/>
          <a:stretch>
            <a:fillRect/>
          </a:stretch>
        </p:blipFill>
        <p:spPr>
          <a:xfrm>
            <a:off x="6948264" y="4437112"/>
            <a:ext cx="1026024" cy="1521346"/>
          </a:xfrm>
          <a:prstGeom prst="rect">
            <a:avLst/>
          </a:prstGeom>
        </p:spPr>
      </p:pic>
      <p:pic>
        <p:nvPicPr>
          <p:cNvPr id="26" name="Grafik 25" descr="Rai%20Salto.jpg"/>
          <p:cNvPicPr>
            <a:picLocks noChangeAspect="1"/>
          </p:cNvPicPr>
          <p:nvPr/>
        </p:nvPicPr>
        <p:blipFill>
          <a:blip r:embed="rId10" cstate="print"/>
          <a:stretch>
            <a:fillRect/>
          </a:stretch>
        </p:blipFill>
        <p:spPr>
          <a:xfrm>
            <a:off x="7989034" y="4437112"/>
            <a:ext cx="939735" cy="1489119"/>
          </a:xfrm>
          <a:prstGeom prst="rect">
            <a:avLst/>
          </a:prstGeom>
        </p:spPr>
      </p:pic>
      <p:sp>
        <p:nvSpPr>
          <p:cNvPr id="27" name="Textfeld 26"/>
          <p:cNvSpPr txBox="1"/>
          <p:nvPr/>
        </p:nvSpPr>
        <p:spPr>
          <a:xfrm>
            <a:off x="6084168" y="5487615"/>
            <a:ext cx="3024336" cy="461665"/>
          </a:xfrm>
          <a:prstGeom prst="rect">
            <a:avLst/>
          </a:prstGeom>
          <a:noFill/>
        </p:spPr>
        <p:txBody>
          <a:bodyPr wrap="square" rtlCol="0">
            <a:spAutoFit/>
          </a:bodyPr>
          <a:lstStyle/>
          <a:p>
            <a:r>
              <a:rPr lang="de-CH" sz="2400" b="1" dirty="0" smtClean="0"/>
              <a:t>Erscheinungsbild</a:t>
            </a:r>
            <a:endParaRPr lang="de-CH" sz="2400" b="1" dirty="0"/>
          </a:p>
        </p:txBody>
      </p:sp>
      <p:sp>
        <p:nvSpPr>
          <p:cNvPr id="28" name="Pfeil nach rechts 27"/>
          <p:cNvSpPr/>
          <p:nvPr/>
        </p:nvSpPr>
        <p:spPr>
          <a:xfrm>
            <a:off x="5076056" y="4869160"/>
            <a:ext cx="720080" cy="50405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CH"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Right)">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5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omb.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5" fill="hold">
                            <p:stCondLst>
                              <p:cond delay="1500"/>
                            </p:stCondLst>
                            <p:childTnLst>
                              <p:par>
                                <p:cTn id="26" presetID="1" presetClass="entr" presetSubtype="0" fill="hold" nodeType="afterEffect">
                                  <p:stCondLst>
                                    <p:cond delay="500"/>
                                  </p:stCondLst>
                                  <p:childTnLst>
                                    <p:set>
                                      <p:cBhvr>
                                        <p:cTn id="2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8" fill="hold">
                            <p:stCondLst>
                              <p:cond delay="2000"/>
                            </p:stCondLst>
                            <p:childTnLst>
                              <p:par>
                                <p:cTn id="29" presetID="1" presetClass="entr" presetSubtype="0" fill="hold" nodeType="afterEffect">
                                  <p:stCondLst>
                                    <p:cond delay="50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35496" y="116632"/>
            <a:ext cx="9037512" cy="1152128"/>
          </a:xfrm>
        </p:spPr>
        <p:txBody>
          <a:bodyPr/>
          <a:lstStyle/>
          <a:p>
            <a:pPr algn="ctr"/>
            <a:r>
              <a:rPr lang="de-CH" sz="5600" dirty="0" smtClean="0"/>
              <a:t>Bücher / Medien</a:t>
            </a:r>
            <a:endParaRPr lang="de-CH" sz="5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12</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11" name="Grafik 10" descr="freunde am Marterpfahl.bmp"/>
          <p:cNvPicPr>
            <a:picLocks noChangeAspect="1"/>
          </p:cNvPicPr>
          <p:nvPr/>
        </p:nvPicPr>
        <p:blipFill>
          <a:blip r:embed="rId5" cstate="print"/>
          <a:stretch>
            <a:fillRect/>
          </a:stretch>
        </p:blipFill>
        <p:spPr>
          <a:xfrm>
            <a:off x="5940152" y="4437112"/>
            <a:ext cx="1008112" cy="1508568"/>
          </a:xfrm>
          <a:prstGeom prst="rect">
            <a:avLst/>
          </a:prstGeom>
        </p:spPr>
      </p:pic>
      <p:pic>
        <p:nvPicPr>
          <p:cNvPr id="17" name="Grafik 16" descr="00189.jpg"/>
          <p:cNvPicPr>
            <a:picLocks noChangeAspect="1"/>
          </p:cNvPicPr>
          <p:nvPr/>
        </p:nvPicPr>
        <p:blipFill>
          <a:blip r:embed="rId6" cstate="print"/>
          <a:stretch>
            <a:fillRect/>
          </a:stretch>
        </p:blipFill>
        <p:spPr>
          <a:xfrm>
            <a:off x="2174156" y="4437112"/>
            <a:ext cx="996181" cy="1538104"/>
          </a:xfrm>
          <a:prstGeom prst="rect">
            <a:avLst/>
          </a:prstGeom>
        </p:spPr>
      </p:pic>
      <p:pic>
        <p:nvPicPr>
          <p:cNvPr id="19" name="Grafik 18" descr="00188.jpg"/>
          <p:cNvPicPr>
            <a:picLocks noChangeAspect="1"/>
          </p:cNvPicPr>
          <p:nvPr/>
        </p:nvPicPr>
        <p:blipFill>
          <a:blip r:embed="rId7" cstate="print"/>
          <a:stretch>
            <a:fillRect/>
          </a:stretch>
        </p:blipFill>
        <p:spPr>
          <a:xfrm>
            <a:off x="3131840" y="4457600"/>
            <a:ext cx="949596" cy="1491680"/>
          </a:xfrm>
          <a:prstGeom prst="rect">
            <a:avLst/>
          </a:prstGeom>
        </p:spPr>
      </p:pic>
      <p:pic>
        <p:nvPicPr>
          <p:cNvPr id="22" name="Grafik 21" descr="00190.jpg"/>
          <p:cNvPicPr>
            <a:picLocks noChangeAspect="1"/>
          </p:cNvPicPr>
          <p:nvPr/>
        </p:nvPicPr>
        <p:blipFill>
          <a:blip r:embed="rId8" cstate="print"/>
          <a:stretch>
            <a:fillRect/>
          </a:stretch>
        </p:blipFill>
        <p:spPr>
          <a:xfrm>
            <a:off x="3995936" y="4437112"/>
            <a:ext cx="942656" cy="1514307"/>
          </a:xfrm>
          <a:prstGeom prst="rect">
            <a:avLst/>
          </a:prstGeom>
        </p:spPr>
      </p:pic>
      <p:pic>
        <p:nvPicPr>
          <p:cNvPr id="24" name="Grafik 23" descr="landman_apache.jpg"/>
          <p:cNvPicPr>
            <a:picLocks noChangeAspect="1"/>
          </p:cNvPicPr>
          <p:nvPr/>
        </p:nvPicPr>
        <p:blipFill>
          <a:blip r:embed="rId9" cstate="print"/>
          <a:stretch>
            <a:fillRect/>
          </a:stretch>
        </p:blipFill>
        <p:spPr>
          <a:xfrm>
            <a:off x="6948264" y="4437112"/>
            <a:ext cx="1026024" cy="1521346"/>
          </a:xfrm>
          <a:prstGeom prst="rect">
            <a:avLst/>
          </a:prstGeom>
        </p:spPr>
      </p:pic>
      <p:pic>
        <p:nvPicPr>
          <p:cNvPr id="26" name="Grafik 25" descr="Rai%20Salto.jpg"/>
          <p:cNvPicPr>
            <a:picLocks noChangeAspect="1"/>
          </p:cNvPicPr>
          <p:nvPr/>
        </p:nvPicPr>
        <p:blipFill>
          <a:blip r:embed="rId10" cstate="print"/>
          <a:stretch>
            <a:fillRect/>
          </a:stretch>
        </p:blipFill>
        <p:spPr>
          <a:xfrm>
            <a:off x="7989034" y="4437112"/>
            <a:ext cx="939735" cy="1489119"/>
          </a:xfrm>
          <a:prstGeom prst="rect">
            <a:avLst/>
          </a:prstGeom>
        </p:spPr>
      </p:pic>
      <p:sp>
        <p:nvSpPr>
          <p:cNvPr id="27" name="Textfeld 26"/>
          <p:cNvSpPr txBox="1"/>
          <p:nvPr/>
        </p:nvSpPr>
        <p:spPr>
          <a:xfrm>
            <a:off x="6084168" y="5487615"/>
            <a:ext cx="3024336" cy="461665"/>
          </a:xfrm>
          <a:prstGeom prst="rect">
            <a:avLst/>
          </a:prstGeom>
          <a:noFill/>
        </p:spPr>
        <p:txBody>
          <a:bodyPr wrap="square" rtlCol="0">
            <a:spAutoFit/>
          </a:bodyPr>
          <a:lstStyle/>
          <a:p>
            <a:r>
              <a:rPr lang="de-CH" sz="2400" b="1" dirty="0" smtClean="0"/>
              <a:t>Erscheinungsbild</a:t>
            </a:r>
            <a:endParaRPr lang="de-CH" sz="2400" b="1" dirty="0"/>
          </a:p>
        </p:txBody>
      </p:sp>
      <p:sp>
        <p:nvSpPr>
          <p:cNvPr id="28" name="Pfeil nach rechts 27"/>
          <p:cNvSpPr/>
          <p:nvPr/>
        </p:nvSpPr>
        <p:spPr>
          <a:xfrm>
            <a:off x="5076056" y="4869160"/>
            <a:ext cx="720080" cy="50405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CH" dirty="0">
              <a:solidFill>
                <a:schemeClr val="tx2"/>
              </a:solidFill>
            </a:endParaRPr>
          </a:p>
        </p:txBody>
      </p:sp>
      <p:pic>
        <p:nvPicPr>
          <p:cNvPr id="16" name="Picture 4"/>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12642" y="3677682"/>
            <a:ext cx="3810000" cy="2276475"/>
          </a:xfrm>
          <a:prstGeom prst="rect">
            <a:avLst/>
          </a:prstGeom>
          <a:noFill/>
          <a:ln w="9525">
            <a:noFill/>
            <a:miter lim="800000"/>
            <a:headEnd/>
            <a:tailEnd/>
          </a:ln>
        </p:spPr>
      </p:pic>
      <p:pic>
        <p:nvPicPr>
          <p:cNvPr id="23" name="Grafik 22" descr="band7.jpg"/>
          <p:cNvPicPr>
            <a:picLocks noChangeAspect="1"/>
          </p:cNvPicPr>
          <p:nvPr/>
        </p:nvPicPr>
        <p:blipFill>
          <a:blip r:embed="rId12" cstate="print"/>
          <a:stretch>
            <a:fillRect/>
          </a:stretch>
        </p:blipFill>
        <p:spPr>
          <a:xfrm>
            <a:off x="6410057" y="2808312"/>
            <a:ext cx="898247" cy="1412776"/>
          </a:xfrm>
          <a:prstGeom prst="rect">
            <a:avLst/>
          </a:prstGeom>
        </p:spPr>
      </p:pic>
      <p:pic>
        <p:nvPicPr>
          <p:cNvPr id="25" name="Grafik 24" descr="hpchess2.jpg"/>
          <p:cNvPicPr>
            <a:picLocks noChangeAspect="1"/>
          </p:cNvPicPr>
          <p:nvPr/>
        </p:nvPicPr>
        <p:blipFill>
          <a:blip r:embed="rId13" cstate="print"/>
          <a:stretch>
            <a:fillRect/>
          </a:stretch>
        </p:blipFill>
        <p:spPr>
          <a:xfrm>
            <a:off x="1043608" y="2780928"/>
            <a:ext cx="919113" cy="1445146"/>
          </a:xfrm>
          <a:prstGeom prst="rect">
            <a:avLst/>
          </a:prstGeom>
        </p:spPr>
      </p:pic>
      <p:pic>
        <p:nvPicPr>
          <p:cNvPr id="29" name="Grafik 28" descr="Harry_Potter_und_die_Kammer_des_Schreckens.jpg"/>
          <p:cNvPicPr>
            <a:picLocks noChangeAspect="1"/>
          </p:cNvPicPr>
          <p:nvPr/>
        </p:nvPicPr>
        <p:blipFill>
          <a:blip r:embed="rId14" cstate="print"/>
          <a:stretch>
            <a:fillRect/>
          </a:stretch>
        </p:blipFill>
        <p:spPr>
          <a:xfrm>
            <a:off x="1979711" y="2780929"/>
            <a:ext cx="888099" cy="1440160"/>
          </a:xfrm>
          <a:prstGeom prst="rect">
            <a:avLst/>
          </a:prstGeom>
        </p:spPr>
      </p:pic>
      <p:pic>
        <p:nvPicPr>
          <p:cNvPr id="20482" name="Picture 2"/>
          <p:cNvPicPr>
            <a:picLocks noChangeAspect="1" noChangeArrowheads="1"/>
          </p:cNvPicPr>
          <p:nvPr/>
        </p:nvPicPr>
        <p:blipFill>
          <a:blip r:embed="rId15" cstate="print"/>
          <a:srcRect/>
          <a:stretch>
            <a:fillRect/>
          </a:stretch>
        </p:blipFill>
        <p:spPr bwMode="auto">
          <a:xfrm>
            <a:off x="2865580" y="2791082"/>
            <a:ext cx="883744" cy="1430006"/>
          </a:xfrm>
          <a:prstGeom prst="rect">
            <a:avLst/>
          </a:prstGeom>
          <a:noFill/>
          <a:ln w="9525">
            <a:noFill/>
            <a:miter lim="800000"/>
            <a:headEnd/>
            <a:tailEnd/>
          </a:ln>
        </p:spPr>
      </p:pic>
      <p:pic>
        <p:nvPicPr>
          <p:cNvPr id="20483" name="Picture 3"/>
          <p:cNvPicPr>
            <a:picLocks noChangeAspect="1" noChangeArrowheads="1"/>
          </p:cNvPicPr>
          <p:nvPr/>
        </p:nvPicPr>
        <p:blipFill>
          <a:blip r:embed="rId16" cstate="print"/>
          <a:srcRect/>
          <a:stretch>
            <a:fillRect/>
          </a:stretch>
        </p:blipFill>
        <p:spPr bwMode="auto">
          <a:xfrm>
            <a:off x="3758140" y="2780928"/>
            <a:ext cx="885868" cy="1437441"/>
          </a:xfrm>
          <a:prstGeom prst="rect">
            <a:avLst/>
          </a:prstGeom>
          <a:noFill/>
          <a:ln w="9525">
            <a:noFill/>
            <a:miter lim="800000"/>
            <a:headEnd/>
            <a:tailEnd/>
          </a:ln>
        </p:spPr>
      </p:pic>
      <p:pic>
        <p:nvPicPr>
          <p:cNvPr id="20484" name="Picture 4"/>
          <p:cNvPicPr>
            <a:picLocks noChangeAspect="1" noChangeArrowheads="1"/>
          </p:cNvPicPr>
          <p:nvPr/>
        </p:nvPicPr>
        <p:blipFill>
          <a:blip r:embed="rId17" cstate="print"/>
          <a:srcRect/>
          <a:stretch>
            <a:fillRect/>
          </a:stretch>
        </p:blipFill>
        <p:spPr bwMode="auto">
          <a:xfrm>
            <a:off x="4644009" y="2775581"/>
            <a:ext cx="914992" cy="1451049"/>
          </a:xfrm>
          <a:prstGeom prst="rect">
            <a:avLst/>
          </a:prstGeom>
          <a:noFill/>
          <a:ln w="9525">
            <a:noFill/>
            <a:miter lim="800000"/>
            <a:headEnd/>
            <a:tailEnd/>
          </a:ln>
        </p:spPr>
      </p:pic>
      <p:pic>
        <p:nvPicPr>
          <p:cNvPr id="20485" name="Picture 5"/>
          <p:cNvPicPr>
            <a:picLocks noChangeAspect="1" noChangeArrowheads="1"/>
          </p:cNvPicPr>
          <p:nvPr/>
        </p:nvPicPr>
        <p:blipFill>
          <a:blip r:embed="rId18" cstate="print"/>
          <a:srcRect/>
          <a:stretch>
            <a:fillRect/>
          </a:stretch>
        </p:blipFill>
        <p:spPr bwMode="auto">
          <a:xfrm>
            <a:off x="5580111" y="2780928"/>
            <a:ext cx="891365" cy="1423906"/>
          </a:xfrm>
          <a:prstGeom prst="rect">
            <a:avLst/>
          </a:prstGeom>
          <a:noFill/>
          <a:ln w="9525">
            <a:noFill/>
            <a:miter lim="800000"/>
            <a:headEnd/>
            <a:tailEnd/>
          </a:ln>
        </p:spPr>
      </p:pic>
      <p:sp>
        <p:nvSpPr>
          <p:cNvPr id="20" name="Textfeld 19"/>
          <p:cNvSpPr txBox="1"/>
          <p:nvPr/>
        </p:nvSpPr>
        <p:spPr>
          <a:xfrm>
            <a:off x="6084168" y="3789040"/>
            <a:ext cx="3024336" cy="461665"/>
          </a:xfrm>
          <a:prstGeom prst="rect">
            <a:avLst/>
          </a:prstGeom>
          <a:noFill/>
        </p:spPr>
        <p:txBody>
          <a:bodyPr wrap="square" rtlCol="0">
            <a:spAutoFit/>
          </a:bodyPr>
          <a:lstStyle/>
          <a:p>
            <a:r>
              <a:rPr lang="de-CH" sz="2400" b="1" dirty="0" smtClean="0"/>
              <a:t>Kurzlebigkeit</a:t>
            </a:r>
            <a:endParaRPr lang="de-CH" sz="2400" b="1" dirty="0"/>
          </a:p>
        </p:txBody>
      </p:sp>
      <p:sp>
        <p:nvSpPr>
          <p:cNvPr id="32" name="Pfeil nach rechts 31"/>
          <p:cNvSpPr/>
          <p:nvPr/>
        </p:nvSpPr>
        <p:spPr>
          <a:xfrm>
            <a:off x="7355929" y="3140968"/>
            <a:ext cx="720080" cy="50405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CH" dirty="0">
              <a:solidFill>
                <a:schemeClr val="tx2"/>
              </a:solidFill>
            </a:endParaRPr>
          </a:p>
        </p:txBody>
      </p:sp>
      <p:pic>
        <p:nvPicPr>
          <p:cNvPr id="20487" name="Picture 7"/>
          <p:cNvPicPr>
            <a:picLocks noChangeAspect="1" noChangeArrowheads="1"/>
          </p:cNvPicPr>
          <p:nvPr/>
        </p:nvPicPr>
        <p:blipFill>
          <a:blip r:embed="rId19" cstate="print">
            <a:clrChange>
              <a:clrFrom>
                <a:srgbClr val="3EEC3E"/>
              </a:clrFrom>
              <a:clrTo>
                <a:srgbClr val="3EEC3E">
                  <a:alpha val="0"/>
                </a:srgbClr>
              </a:clrTo>
            </a:clrChange>
          </a:blip>
          <a:srcRect/>
          <a:stretch>
            <a:fillRect/>
          </a:stretch>
        </p:blipFill>
        <p:spPr bwMode="auto">
          <a:xfrm>
            <a:off x="8100392" y="2790833"/>
            <a:ext cx="936104" cy="12481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Right)">
                                      <p:cBhvr>
                                        <p:cTn id="7" dur="3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2" fill="hold">
                            <p:stCondLst>
                              <p:cond delay="0"/>
                            </p:stCondLst>
                            <p:childTnLst>
                              <p:par>
                                <p:cTn id="13" presetID="1" presetClass="entr" presetSubtype="0" fill="hold" nodeType="afterEffect">
                                  <p:stCondLst>
                                    <p:cond delay="50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20482"/>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1" presetClass="entr" presetSubtype="0" fill="hold" nodeType="afterEffect">
                                  <p:stCondLst>
                                    <p:cond delay="500"/>
                                  </p:stCondLst>
                                  <p:childTnLst>
                                    <p:set>
                                      <p:cBhvr>
                                        <p:cTn id="20" dur="1" fill="hold">
                                          <p:stCondLst>
                                            <p:cond delay="0"/>
                                          </p:stCondLst>
                                        </p:cTn>
                                        <p:tgtEl>
                                          <p:spTgt spid="2048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1" fill="hold">
                            <p:stCondLst>
                              <p:cond delay="1500"/>
                            </p:stCondLst>
                            <p:childTnLst>
                              <p:par>
                                <p:cTn id="22" presetID="1" presetClass="entr" presetSubtype="0" fill="hold" nodeType="afterEffect">
                                  <p:stCondLst>
                                    <p:cond delay="500"/>
                                  </p:stCondLst>
                                  <p:childTnLst>
                                    <p:set>
                                      <p:cBhvr>
                                        <p:cTn id="23" dur="1" fill="hold">
                                          <p:stCondLst>
                                            <p:cond delay="0"/>
                                          </p:stCondLst>
                                        </p:cTn>
                                        <p:tgtEl>
                                          <p:spTgt spid="2048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2048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2000"/>
                            </p:stCondLst>
                            <p:childTnLst>
                              <p:par>
                                <p:cTn id="28" presetID="1" presetClass="entr" presetSubtype="0" fill="hold" nodeType="afterEffect">
                                  <p:stCondLst>
                                    <p:cond delay="500"/>
                                  </p:stCondLst>
                                  <p:childTnLst>
                                    <p:set>
                                      <p:cBhvr>
                                        <p:cTn id="2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par>
                          <p:cTn id="34" fill="hold">
                            <p:stCondLst>
                              <p:cond delay="0"/>
                            </p:stCondLst>
                            <p:childTnLst>
                              <p:par>
                                <p:cTn id="35" presetID="10" presetClass="entr" presetSubtype="0" fill="hold" nodeType="afterEffect">
                                  <p:stCondLst>
                                    <p:cond delay="2000"/>
                                  </p:stCondLst>
                                  <p:childTnLst>
                                    <p:set>
                                      <p:cBhvr>
                                        <p:cTn id="36" dur="1" fill="hold">
                                          <p:stCondLst>
                                            <p:cond delay="0"/>
                                          </p:stCondLst>
                                        </p:cTn>
                                        <p:tgtEl>
                                          <p:spTgt spid="20487"/>
                                        </p:tgtEl>
                                        <p:attrNameLst>
                                          <p:attrName>style.visibility</p:attrName>
                                        </p:attrNameLst>
                                      </p:cBhvr>
                                      <p:to>
                                        <p:strVal val="visible"/>
                                      </p:to>
                                    </p:set>
                                    <p:animEffect transition="in" filter="fade">
                                      <p:cBhvr>
                                        <p:cTn id="37" dur="3000"/>
                                        <p:tgtEl>
                                          <p:spTgt spid="20487"/>
                                        </p:tgtEl>
                                      </p:cBhvr>
                                    </p:animEffect>
                                  </p:childTnLst>
                                  <p:subTnLst>
                                    <p:audio>
                                      <p:cMediaNode>
                                        <p:cTn display="0" masterRel="sameClick">
                                          <p:stCondLst>
                                            <p:cond evt="begin" delay="0">
                                              <p:tn val="35"/>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23529" y="4653135"/>
            <a:ext cx="2016223" cy="1327051"/>
          </a:xfrm>
          <a:prstGeom prst="rect">
            <a:avLst/>
          </a:prstGeom>
          <a:noFill/>
          <a:ln w="9525">
            <a:noFill/>
            <a:miter lim="800000"/>
            <a:headEnd/>
            <a:tailEnd/>
          </a:ln>
        </p:spPr>
      </p:pic>
      <p:sp>
        <p:nvSpPr>
          <p:cNvPr id="2" name="Titel 1"/>
          <p:cNvSpPr>
            <a:spLocks noGrp="1"/>
          </p:cNvSpPr>
          <p:nvPr>
            <p:ph type="ctrTitle" sz="quarter"/>
          </p:nvPr>
        </p:nvSpPr>
        <p:spPr>
          <a:xfrm>
            <a:off x="35496" y="116632"/>
            <a:ext cx="9037512" cy="1152128"/>
          </a:xfrm>
        </p:spPr>
        <p:txBody>
          <a:bodyPr/>
          <a:lstStyle/>
          <a:p>
            <a:pPr algn="ctr"/>
            <a:r>
              <a:rPr lang="de-CH" sz="5600" dirty="0" smtClean="0"/>
              <a:t>Bücher / Medien</a:t>
            </a:r>
            <a:endParaRPr lang="de-CH" sz="5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13</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11" name="Grafik 10" descr="freunde am Marterpfahl.bmp"/>
          <p:cNvPicPr>
            <a:picLocks noChangeAspect="1"/>
          </p:cNvPicPr>
          <p:nvPr/>
        </p:nvPicPr>
        <p:blipFill>
          <a:blip r:embed="rId7" cstate="print"/>
          <a:stretch>
            <a:fillRect/>
          </a:stretch>
        </p:blipFill>
        <p:spPr>
          <a:xfrm>
            <a:off x="5940152" y="4437112"/>
            <a:ext cx="1008112" cy="1508568"/>
          </a:xfrm>
          <a:prstGeom prst="rect">
            <a:avLst/>
          </a:prstGeom>
        </p:spPr>
      </p:pic>
      <p:pic>
        <p:nvPicPr>
          <p:cNvPr id="17" name="Grafik 16" descr="00189.jpg"/>
          <p:cNvPicPr>
            <a:picLocks noChangeAspect="1"/>
          </p:cNvPicPr>
          <p:nvPr/>
        </p:nvPicPr>
        <p:blipFill>
          <a:blip r:embed="rId8" cstate="print"/>
          <a:stretch>
            <a:fillRect/>
          </a:stretch>
        </p:blipFill>
        <p:spPr>
          <a:xfrm>
            <a:off x="2174156" y="4437112"/>
            <a:ext cx="996181" cy="1538104"/>
          </a:xfrm>
          <a:prstGeom prst="rect">
            <a:avLst/>
          </a:prstGeom>
        </p:spPr>
      </p:pic>
      <p:pic>
        <p:nvPicPr>
          <p:cNvPr id="19" name="Grafik 18" descr="00188.jpg"/>
          <p:cNvPicPr>
            <a:picLocks noChangeAspect="1"/>
          </p:cNvPicPr>
          <p:nvPr/>
        </p:nvPicPr>
        <p:blipFill>
          <a:blip r:embed="rId9" cstate="print"/>
          <a:stretch>
            <a:fillRect/>
          </a:stretch>
        </p:blipFill>
        <p:spPr>
          <a:xfrm>
            <a:off x="3131840" y="4457600"/>
            <a:ext cx="949596" cy="1491680"/>
          </a:xfrm>
          <a:prstGeom prst="rect">
            <a:avLst/>
          </a:prstGeom>
        </p:spPr>
      </p:pic>
      <p:pic>
        <p:nvPicPr>
          <p:cNvPr id="22" name="Grafik 21" descr="00190.jpg"/>
          <p:cNvPicPr>
            <a:picLocks noChangeAspect="1"/>
          </p:cNvPicPr>
          <p:nvPr/>
        </p:nvPicPr>
        <p:blipFill>
          <a:blip r:embed="rId10" cstate="print"/>
          <a:stretch>
            <a:fillRect/>
          </a:stretch>
        </p:blipFill>
        <p:spPr>
          <a:xfrm>
            <a:off x="3995936" y="4437112"/>
            <a:ext cx="942656" cy="1514307"/>
          </a:xfrm>
          <a:prstGeom prst="rect">
            <a:avLst/>
          </a:prstGeom>
        </p:spPr>
      </p:pic>
      <p:pic>
        <p:nvPicPr>
          <p:cNvPr id="24" name="Grafik 23" descr="landman_apache.jpg"/>
          <p:cNvPicPr>
            <a:picLocks noChangeAspect="1"/>
          </p:cNvPicPr>
          <p:nvPr/>
        </p:nvPicPr>
        <p:blipFill>
          <a:blip r:embed="rId11" cstate="print"/>
          <a:stretch>
            <a:fillRect/>
          </a:stretch>
        </p:blipFill>
        <p:spPr>
          <a:xfrm>
            <a:off x="6948264" y="4437112"/>
            <a:ext cx="1026024" cy="1521346"/>
          </a:xfrm>
          <a:prstGeom prst="rect">
            <a:avLst/>
          </a:prstGeom>
        </p:spPr>
      </p:pic>
      <p:pic>
        <p:nvPicPr>
          <p:cNvPr id="26" name="Grafik 25" descr="Rai%20Salto.jpg"/>
          <p:cNvPicPr>
            <a:picLocks noChangeAspect="1"/>
          </p:cNvPicPr>
          <p:nvPr/>
        </p:nvPicPr>
        <p:blipFill>
          <a:blip r:embed="rId12" cstate="print"/>
          <a:stretch>
            <a:fillRect/>
          </a:stretch>
        </p:blipFill>
        <p:spPr>
          <a:xfrm>
            <a:off x="7989034" y="4437112"/>
            <a:ext cx="939735" cy="1489119"/>
          </a:xfrm>
          <a:prstGeom prst="rect">
            <a:avLst/>
          </a:prstGeom>
        </p:spPr>
      </p:pic>
      <p:sp>
        <p:nvSpPr>
          <p:cNvPr id="27" name="Textfeld 26"/>
          <p:cNvSpPr txBox="1"/>
          <p:nvPr/>
        </p:nvSpPr>
        <p:spPr>
          <a:xfrm>
            <a:off x="6084168" y="5487615"/>
            <a:ext cx="3024336" cy="461665"/>
          </a:xfrm>
          <a:prstGeom prst="rect">
            <a:avLst/>
          </a:prstGeom>
          <a:noFill/>
        </p:spPr>
        <p:txBody>
          <a:bodyPr wrap="square" rtlCol="0">
            <a:spAutoFit/>
          </a:bodyPr>
          <a:lstStyle/>
          <a:p>
            <a:r>
              <a:rPr lang="de-CH" sz="2400" b="1" dirty="0" smtClean="0"/>
              <a:t>Erscheinungsbild</a:t>
            </a:r>
            <a:endParaRPr lang="de-CH" sz="2400" b="1" dirty="0"/>
          </a:p>
        </p:txBody>
      </p:sp>
      <p:sp>
        <p:nvSpPr>
          <p:cNvPr id="28" name="Pfeil nach rechts 27"/>
          <p:cNvSpPr/>
          <p:nvPr/>
        </p:nvSpPr>
        <p:spPr>
          <a:xfrm>
            <a:off x="5076056" y="4869160"/>
            <a:ext cx="720080" cy="50405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CH" dirty="0">
              <a:solidFill>
                <a:schemeClr val="tx2"/>
              </a:solidFill>
            </a:endParaRPr>
          </a:p>
        </p:txBody>
      </p:sp>
      <p:pic>
        <p:nvPicPr>
          <p:cNvPr id="23" name="Grafik 22" descr="band7.jpg"/>
          <p:cNvPicPr>
            <a:picLocks noChangeAspect="1"/>
          </p:cNvPicPr>
          <p:nvPr/>
        </p:nvPicPr>
        <p:blipFill>
          <a:blip r:embed="rId13" cstate="print"/>
          <a:stretch>
            <a:fillRect/>
          </a:stretch>
        </p:blipFill>
        <p:spPr>
          <a:xfrm>
            <a:off x="6410057" y="2808312"/>
            <a:ext cx="898247" cy="1412776"/>
          </a:xfrm>
          <a:prstGeom prst="rect">
            <a:avLst/>
          </a:prstGeom>
        </p:spPr>
      </p:pic>
      <p:pic>
        <p:nvPicPr>
          <p:cNvPr id="25" name="Grafik 24" descr="hpchess2.jpg"/>
          <p:cNvPicPr>
            <a:picLocks noChangeAspect="1"/>
          </p:cNvPicPr>
          <p:nvPr/>
        </p:nvPicPr>
        <p:blipFill>
          <a:blip r:embed="rId14" cstate="print"/>
          <a:stretch>
            <a:fillRect/>
          </a:stretch>
        </p:blipFill>
        <p:spPr>
          <a:xfrm>
            <a:off x="1043608" y="2780928"/>
            <a:ext cx="919113" cy="1445146"/>
          </a:xfrm>
          <a:prstGeom prst="rect">
            <a:avLst/>
          </a:prstGeom>
        </p:spPr>
      </p:pic>
      <p:pic>
        <p:nvPicPr>
          <p:cNvPr id="29" name="Grafik 28" descr="Harry_Potter_und_die_Kammer_des_Schreckens.jpg"/>
          <p:cNvPicPr>
            <a:picLocks noChangeAspect="1"/>
          </p:cNvPicPr>
          <p:nvPr/>
        </p:nvPicPr>
        <p:blipFill>
          <a:blip r:embed="rId15" cstate="print"/>
          <a:stretch>
            <a:fillRect/>
          </a:stretch>
        </p:blipFill>
        <p:spPr>
          <a:xfrm>
            <a:off x="1979711" y="2780929"/>
            <a:ext cx="888099" cy="1440160"/>
          </a:xfrm>
          <a:prstGeom prst="rect">
            <a:avLst/>
          </a:prstGeom>
        </p:spPr>
      </p:pic>
      <p:pic>
        <p:nvPicPr>
          <p:cNvPr id="20482" name="Picture 2"/>
          <p:cNvPicPr>
            <a:picLocks noChangeAspect="1" noChangeArrowheads="1"/>
          </p:cNvPicPr>
          <p:nvPr/>
        </p:nvPicPr>
        <p:blipFill>
          <a:blip r:embed="rId16" cstate="print"/>
          <a:srcRect/>
          <a:stretch>
            <a:fillRect/>
          </a:stretch>
        </p:blipFill>
        <p:spPr bwMode="auto">
          <a:xfrm>
            <a:off x="2865580" y="2791082"/>
            <a:ext cx="883744" cy="1430006"/>
          </a:xfrm>
          <a:prstGeom prst="rect">
            <a:avLst/>
          </a:prstGeom>
          <a:noFill/>
          <a:ln w="9525">
            <a:noFill/>
            <a:miter lim="800000"/>
            <a:headEnd/>
            <a:tailEnd/>
          </a:ln>
        </p:spPr>
      </p:pic>
      <p:pic>
        <p:nvPicPr>
          <p:cNvPr id="20483" name="Picture 3"/>
          <p:cNvPicPr>
            <a:picLocks noChangeAspect="1" noChangeArrowheads="1"/>
          </p:cNvPicPr>
          <p:nvPr/>
        </p:nvPicPr>
        <p:blipFill>
          <a:blip r:embed="rId17" cstate="print"/>
          <a:srcRect/>
          <a:stretch>
            <a:fillRect/>
          </a:stretch>
        </p:blipFill>
        <p:spPr bwMode="auto">
          <a:xfrm>
            <a:off x="3758140" y="2780928"/>
            <a:ext cx="885868" cy="1437441"/>
          </a:xfrm>
          <a:prstGeom prst="rect">
            <a:avLst/>
          </a:prstGeom>
          <a:noFill/>
          <a:ln w="9525">
            <a:noFill/>
            <a:miter lim="800000"/>
            <a:headEnd/>
            <a:tailEnd/>
          </a:ln>
        </p:spPr>
      </p:pic>
      <p:pic>
        <p:nvPicPr>
          <p:cNvPr id="20484" name="Picture 4"/>
          <p:cNvPicPr>
            <a:picLocks noChangeAspect="1" noChangeArrowheads="1"/>
          </p:cNvPicPr>
          <p:nvPr/>
        </p:nvPicPr>
        <p:blipFill>
          <a:blip r:embed="rId18" cstate="print"/>
          <a:srcRect/>
          <a:stretch>
            <a:fillRect/>
          </a:stretch>
        </p:blipFill>
        <p:spPr bwMode="auto">
          <a:xfrm>
            <a:off x="4644009" y="2775581"/>
            <a:ext cx="914992" cy="1451049"/>
          </a:xfrm>
          <a:prstGeom prst="rect">
            <a:avLst/>
          </a:prstGeom>
          <a:noFill/>
          <a:ln w="9525">
            <a:noFill/>
            <a:miter lim="800000"/>
            <a:headEnd/>
            <a:tailEnd/>
          </a:ln>
        </p:spPr>
      </p:pic>
      <p:pic>
        <p:nvPicPr>
          <p:cNvPr id="20485" name="Picture 5"/>
          <p:cNvPicPr>
            <a:picLocks noChangeAspect="1" noChangeArrowheads="1"/>
          </p:cNvPicPr>
          <p:nvPr/>
        </p:nvPicPr>
        <p:blipFill>
          <a:blip r:embed="rId19" cstate="print"/>
          <a:srcRect/>
          <a:stretch>
            <a:fillRect/>
          </a:stretch>
        </p:blipFill>
        <p:spPr bwMode="auto">
          <a:xfrm>
            <a:off x="5552843" y="2780928"/>
            <a:ext cx="891365" cy="1423906"/>
          </a:xfrm>
          <a:prstGeom prst="rect">
            <a:avLst/>
          </a:prstGeom>
          <a:noFill/>
          <a:ln w="9525">
            <a:noFill/>
            <a:miter lim="800000"/>
            <a:headEnd/>
            <a:tailEnd/>
          </a:ln>
        </p:spPr>
      </p:pic>
      <p:sp>
        <p:nvSpPr>
          <p:cNvPr id="20" name="Textfeld 19"/>
          <p:cNvSpPr txBox="1"/>
          <p:nvPr/>
        </p:nvSpPr>
        <p:spPr>
          <a:xfrm>
            <a:off x="6084168" y="3789040"/>
            <a:ext cx="3024336" cy="461665"/>
          </a:xfrm>
          <a:prstGeom prst="rect">
            <a:avLst/>
          </a:prstGeom>
          <a:noFill/>
        </p:spPr>
        <p:txBody>
          <a:bodyPr wrap="square" rtlCol="0">
            <a:spAutoFit/>
          </a:bodyPr>
          <a:lstStyle/>
          <a:p>
            <a:r>
              <a:rPr lang="de-CH" sz="2400" b="1" dirty="0" smtClean="0"/>
              <a:t>Kurzlebigkeit</a:t>
            </a:r>
            <a:endParaRPr lang="de-CH" sz="2400" b="1" dirty="0"/>
          </a:p>
        </p:txBody>
      </p:sp>
      <p:sp>
        <p:nvSpPr>
          <p:cNvPr id="32" name="Pfeil nach rechts 31"/>
          <p:cNvSpPr/>
          <p:nvPr/>
        </p:nvSpPr>
        <p:spPr>
          <a:xfrm>
            <a:off x="7355929" y="3140968"/>
            <a:ext cx="720080" cy="50405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CH" dirty="0">
              <a:solidFill>
                <a:schemeClr val="tx2"/>
              </a:solidFill>
            </a:endParaRPr>
          </a:p>
        </p:txBody>
      </p:sp>
      <p:pic>
        <p:nvPicPr>
          <p:cNvPr id="20487" name="Picture 7"/>
          <p:cNvPicPr>
            <a:picLocks noChangeAspect="1" noChangeArrowheads="1"/>
          </p:cNvPicPr>
          <p:nvPr/>
        </p:nvPicPr>
        <p:blipFill>
          <a:blip r:embed="rId20" cstate="print">
            <a:clrChange>
              <a:clrFrom>
                <a:srgbClr val="3EEC3E"/>
              </a:clrFrom>
              <a:clrTo>
                <a:srgbClr val="3EEC3E">
                  <a:alpha val="0"/>
                </a:srgbClr>
              </a:clrTo>
            </a:clrChange>
          </a:blip>
          <a:srcRect/>
          <a:stretch>
            <a:fillRect/>
          </a:stretch>
        </p:blipFill>
        <p:spPr bwMode="auto">
          <a:xfrm>
            <a:off x="8100392" y="2790833"/>
            <a:ext cx="936104" cy="1248139"/>
          </a:xfrm>
          <a:prstGeom prst="rect">
            <a:avLst/>
          </a:prstGeom>
          <a:noFill/>
          <a:ln w="9525">
            <a:noFill/>
            <a:miter lim="800000"/>
            <a:headEnd/>
            <a:tailEnd/>
          </a:ln>
        </p:spPr>
      </p:pic>
      <p:pic>
        <p:nvPicPr>
          <p:cNvPr id="21510" name="Picture 6"/>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323528" y="1988840"/>
            <a:ext cx="5256584" cy="3962400"/>
          </a:xfrm>
          <a:prstGeom prst="rect">
            <a:avLst/>
          </a:prstGeom>
          <a:noFill/>
          <a:ln w="9525">
            <a:noFill/>
            <a:miter lim="800000"/>
            <a:headEnd/>
            <a:tailEnd/>
          </a:ln>
        </p:spPr>
      </p:pic>
      <p:grpSp>
        <p:nvGrpSpPr>
          <p:cNvPr id="49" name="Gruppieren 48"/>
          <p:cNvGrpSpPr/>
          <p:nvPr/>
        </p:nvGrpSpPr>
        <p:grpSpPr>
          <a:xfrm>
            <a:off x="311128" y="1911828"/>
            <a:ext cx="8653950" cy="4032448"/>
            <a:chOff x="323528" y="3789040"/>
            <a:chExt cx="8653950" cy="4032448"/>
          </a:xfrm>
        </p:grpSpPr>
        <p:pic>
          <p:nvPicPr>
            <p:cNvPr id="21522" name="Picture 18"/>
            <p:cNvPicPr>
              <a:picLocks noChangeAspect="1" noChangeArrowheads="1"/>
            </p:cNvPicPr>
            <p:nvPr/>
          </p:nvPicPr>
          <p:blipFill>
            <a:blip r:embed="rId22" cstate="print"/>
            <a:srcRect/>
            <a:stretch>
              <a:fillRect/>
            </a:stretch>
          </p:blipFill>
          <p:spPr bwMode="auto">
            <a:xfrm>
              <a:off x="323528" y="3789040"/>
              <a:ext cx="5361231" cy="4032448"/>
            </a:xfrm>
            <a:prstGeom prst="rect">
              <a:avLst/>
            </a:prstGeom>
            <a:noFill/>
            <a:ln w="9525">
              <a:noFill/>
              <a:miter lim="800000"/>
              <a:headEnd/>
              <a:tailEnd/>
            </a:ln>
          </p:spPr>
        </p:pic>
        <p:pic>
          <p:nvPicPr>
            <p:cNvPr id="21523" name="Picture 19"/>
            <p:cNvPicPr>
              <a:picLocks noChangeAspect="1" noChangeArrowheads="1"/>
            </p:cNvPicPr>
            <p:nvPr/>
          </p:nvPicPr>
          <p:blipFill>
            <a:blip r:embed="rId22" cstate="print"/>
            <a:srcRect r="28224"/>
            <a:stretch>
              <a:fillRect/>
            </a:stretch>
          </p:blipFill>
          <p:spPr bwMode="auto">
            <a:xfrm>
              <a:off x="4427984" y="3789040"/>
              <a:ext cx="4549494" cy="4032448"/>
            </a:xfrm>
            <a:prstGeom prst="rect">
              <a:avLst/>
            </a:prstGeom>
            <a:noFill/>
            <a:ln w="9525">
              <a:noFill/>
              <a:miter lim="800000"/>
              <a:headEnd/>
              <a:tailEnd/>
            </a:ln>
          </p:spPr>
        </p:pic>
      </p:grpSp>
      <p:sp>
        <p:nvSpPr>
          <p:cNvPr id="47" name="Textfeld 46"/>
          <p:cNvSpPr txBox="1"/>
          <p:nvPr/>
        </p:nvSpPr>
        <p:spPr>
          <a:xfrm>
            <a:off x="323528" y="2776860"/>
            <a:ext cx="8640960" cy="2308324"/>
          </a:xfrm>
          <a:prstGeom prst="rect">
            <a:avLst/>
          </a:prstGeom>
          <a:noFill/>
        </p:spPr>
        <p:txBody>
          <a:bodyPr wrap="square" rtlCol="0">
            <a:spAutoFit/>
          </a:bodyPr>
          <a:lstStyle/>
          <a:p>
            <a:pPr algn="ctr"/>
            <a:r>
              <a:rPr lang="de-CH" sz="4800" b="1" dirty="0" smtClean="0"/>
              <a:t>Die „neuen Medien“ müssen </a:t>
            </a:r>
            <a:br>
              <a:rPr lang="de-CH" sz="4800" b="1" dirty="0" smtClean="0"/>
            </a:br>
            <a:r>
              <a:rPr lang="de-CH" sz="4800" b="1" dirty="0" smtClean="0"/>
              <a:t>besser und konsequenter </a:t>
            </a:r>
            <a:br>
              <a:rPr lang="de-CH" sz="4800" b="1" dirty="0" smtClean="0"/>
            </a:br>
            <a:r>
              <a:rPr lang="de-CH" sz="4800" b="1" dirty="0" smtClean="0"/>
              <a:t>genutzt werden!</a:t>
            </a:r>
            <a:endParaRPr lang="de-CH" sz="4800" b="1" dirty="0"/>
          </a:p>
        </p:txBody>
      </p:sp>
      <p:sp>
        <p:nvSpPr>
          <p:cNvPr id="33" name="Textfeld 32"/>
          <p:cNvSpPr txBox="1"/>
          <p:nvPr/>
        </p:nvSpPr>
        <p:spPr>
          <a:xfrm>
            <a:off x="6098682" y="1988840"/>
            <a:ext cx="3024336" cy="461665"/>
          </a:xfrm>
          <a:prstGeom prst="rect">
            <a:avLst/>
          </a:prstGeom>
          <a:noFill/>
        </p:spPr>
        <p:txBody>
          <a:bodyPr wrap="square" rtlCol="0">
            <a:spAutoFit/>
          </a:bodyPr>
          <a:lstStyle/>
          <a:p>
            <a:r>
              <a:rPr lang="de-CH" sz="2400" b="1" dirty="0" smtClean="0"/>
              <a:t>Medienvielfalt</a:t>
            </a:r>
            <a:endParaRPr lang="de-CH" sz="2400" b="1" dirty="0"/>
          </a:p>
        </p:txBody>
      </p:sp>
      <p:pic>
        <p:nvPicPr>
          <p:cNvPr id="21515" name="Picture 11"/>
          <p:cNvPicPr>
            <a:picLocks noChangeAspect="1" noChangeArrowheads="1"/>
          </p:cNvPicPr>
          <p:nvPr/>
        </p:nvPicPr>
        <p:blipFill>
          <a:blip r:embed="rId23" cstate="print">
            <a:clrChange>
              <a:clrFrom>
                <a:srgbClr val="3EEC3E"/>
              </a:clrFrom>
              <a:clrTo>
                <a:srgbClr val="3EEC3E">
                  <a:alpha val="0"/>
                </a:srgbClr>
              </a:clrTo>
            </a:clrChange>
          </a:blip>
          <a:srcRect/>
          <a:stretch>
            <a:fillRect/>
          </a:stretch>
        </p:blipFill>
        <p:spPr bwMode="auto">
          <a:xfrm>
            <a:off x="2267744" y="1181100"/>
            <a:ext cx="1040904" cy="1228267"/>
          </a:xfrm>
          <a:prstGeom prst="rect">
            <a:avLst/>
          </a:prstGeom>
          <a:noFill/>
          <a:ln w="9525">
            <a:noFill/>
            <a:miter lim="800000"/>
            <a:headEnd/>
            <a:tailEnd/>
          </a:ln>
        </p:spPr>
      </p:pic>
      <p:pic>
        <p:nvPicPr>
          <p:cNvPr id="21518" name="Picture 14"/>
          <p:cNvPicPr>
            <a:picLocks noChangeAspect="1" noChangeArrowheads="1"/>
          </p:cNvPicPr>
          <p:nvPr/>
        </p:nvPicPr>
        <p:blipFill>
          <a:blip r:embed="rId24" cstate="print"/>
          <a:srcRect/>
          <a:stretch>
            <a:fillRect/>
          </a:stretch>
        </p:blipFill>
        <p:spPr bwMode="auto">
          <a:xfrm>
            <a:off x="3440495" y="1196752"/>
            <a:ext cx="1131505" cy="936104"/>
          </a:xfrm>
          <a:prstGeom prst="rect">
            <a:avLst/>
          </a:prstGeom>
          <a:noFill/>
          <a:ln w="9525">
            <a:noFill/>
            <a:miter lim="800000"/>
            <a:headEnd/>
            <a:tailEnd/>
          </a:ln>
        </p:spPr>
      </p:pic>
      <p:pic>
        <p:nvPicPr>
          <p:cNvPr id="21517" name="Picture 13"/>
          <p:cNvPicPr>
            <a:picLocks noChangeAspect="1" noChangeArrowheads="1"/>
          </p:cNvPicPr>
          <p:nvPr/>
        </p:nvPicPr>
        <p:blipFill>
          <a:blip r:embed="rId25" cstate="print">
            <a:clrChange>
              <a:clrFrom>
                <a:srgbClr val="FFFFFF"/>
              </a:clrFrom>
              <a:clrTo>
                <a:srgbClr val="FFFFFF">
                  <a:alpha val="0"/>
                </a:srgbClr>
              </a:clrTo>
            </a:clrChange>
            <a:lum bright="20000"/>
          </a:blip>
          <a:srcRect/>
          <a:stretch>
            <a:fillRect/>
          </a:stretch>
        </p:blipFill>
        <p:spPr bwMode="auto">
          <a:xfrm>
            <a:off x="4716016" y="980728"/>
            <a:ext cx="1204068" cy="1224136"/>
          </a:xfrm>
          <a:prstGeom prst="rect">
            <a:avLst/>
          </a:prstGeom>
          <a:noFill/>
          <a:ln w="9525">
            <a:noFill/>
            <a:miter lim="800000"/>
            <a:headEnd/>
            <a:tailEnd/>
          </a:ln>
        </p:spPr>
      </p:pic>
      <p:pic>
        <p:nvPicPr>
          <p:cNvPr id="21519" name="Picture 15"/>
          <p:cNvPicPr>
            <a:picLocks noChangeAspect="1" noChangeArrowheads="1"/>
          </p:cNvPicPr>
          <p:nvPr/>
        </p:nvPicPr>
        <p:blipFill>
          <a:blip r:embed="rId26" cstate="print"/>
          <a:srcRect/>
          <a:stretch>
            <a:fillRect/>
          </a:stretch>
        </p:blipFill>
        <p:spPr bwMode="auto">
          <a:xfrm>
            <a:off x="5868144" y="1196752"/>
            <a:ext cx="1504778" cy="864096"/>
          </a:xfrm>
          <a:prstGeom prst="rect">
            <a:avLst/>
          </a:prstGeom>
          <a:noFill/>
          <a:ln w="9525">
            <a:noFill/>
            <a:miter lim="800000"/>
            <a:headEnd/>
            <a:tailEnd/>
          </a:ln>
        </p:spPr>
      </p:pic>
      <p:pic>
        <p:nvPicPr>
          <p:cNvPr id="21521" name="Picture 17"/>
          <p:cNvPicPr>
            <a:picLocks noChangeAspect="1" noChangeArrowheads="1"/>
          </p:cNvPicPr>
          <p:nvPr/>
        </p:nvPicPr>
        <p:blipFill>
          <a:blip r:embed="rId27" cstate="print"/>
          <a:srcRect/>
          <a:stretch>
            <a:fillRect/>
          </a:stretch>
        </p:blipFill>
        <p:spPr bwMode="auto">
          <a:xfrm>
            <a:off x="7308304" y="1052736"/>
            <a:ext cx="1486709" cy="871970"/>
          </a:xfrm>
          <a:prstGeom prst="rect">
            <a:avLst/>
          </a:prstGeom>
          <a:noFill/>
          <a:ln w="9525">
            <a:noFill/>
            <a:miter lim="800000"/>
            <a:headEnd/>
            <a:tailEnd/>
          </a:ln>
        </p:spPr>
      </p:pic>
      <p:pic>
        <p:nvPicPr>
          <p:cNvPr id="51" name="Picture 2"/>
          <p:cNvPicPr>
            <a:picLocks noChangeAspect="1" noChangeArrowheads="1"/>
          </p:cNvPicPr>
          <p:nvPr/>
        </p:nvPicPr>
        <p:blipFill>
          <a:blip r:embed="rId28" cstate="print">
            <a:clrChange>
              <a:clrFrom>
                <a:srgbClr val="3EEC3E"/>
              </a:clrFrom>
              <a:clrTo>
                <a:srgbClr val="3EEC3E">
                  <a:alpha val="0"/>
                </a:srgbClr>
              </a:clrTo>
            </a:clrChange>
          </a:blip>
          <a:srcRect/>
          <a:stretch>
            <a:fillRect/>
          </a:stretch>
        </p:blipFill>
        <p:spPr bwMode="auto">
          <a:xfrm>
            <a:off x="971600" y="1023708"/>
            <a:ext cx="1440160" cy="14401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upRight)">
                                      <p:cBhvr>
                                        <p:cTn id="7" dur="3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1000"/>
                                  </p:stCondLst>
                                  <p:childTnLst>
                                    <p:set>
                                      <p:cBhvr>
                                        <p:cTn id="1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215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5" fill="hold">
                            <p:stCondLst>
                              <p:cond delay="1500"/>
                            </p:stCondLst>
                            <p:childTnLst>
                              <p:par>
                                <p:cTn id="16" presetID="1" presetClass="entr" presetSubtype="0" fill="hold" nodeType="afterEffect">
                                  <p:stCondLst>
                                    <p:cond delay="500"/>
                                  </p:stCondLst>
                                  <p:childTnLst>
                                    <p:set>
                                      <p:cBhvr>
                                        <p:cTn id="17" dur="1" fill="hold">
                                          <p:stCondLst>
                                            <p:cond delay="0"/>
                                          </p:stCondLst>
                                        </p:cTn>
                                        <p:tgtEl>
                                          <p:spTgt spid="2151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8" fill="hold">
                            <p:stCondLst>
                              <p:cond delay="2000"/>
                            </p:stCondLst>
                            <p:childTnLst>
                              <p:par>
                                <p:cTn id="19" presetID="1" presetClass="entr" presetSubtype="0" fill="hold" nodeType="afterEffect">
                                  <p:stCondLst>
                                    <p:cond delay="500"/>
                                  </p:stCondLst>
                                  <p:childTnLst>
                                    <p:set>
                                      <p:cBhvr>
                                        <p:cTn id="20" dur="1" fill="hold">
                                          <p:stCondLst>
                                            <p:cond delay="0"/>
                                          </p:stCondLst>
                                        </p:cTn>
                                        <p:tgtEl>
                                          <p:spTgt spid="215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1" fill="hold">
                            <p:stCondLst>
                              <p:cond delay="2500"/>
                            </p:stCondLst>
                            <p:childTnLst>
                              <p:par>
                                <p:cTn id="22" presetID="1" presetClass="entr" presetSubtype="0" fill="hold" nodeType="afterEffect">
                                  <p:stCondLst>
                                    <p:cond delay="500"/>
                                  </p:stCondLst>
                                  <p:childTnLst>
                                    <p:set>
                                      <p:cBhvr>
                                        <p:cTn id="23" dur="1" fill="hold">
                                          <p:stCondLst>
                                            <p:cond delay="0"/>
                                          </p:stCondLst>
                                        </p:cTn>
                                        <p:tgtEl>
                                          <p:spTgt spid="2151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4" fill="hold">
                            <p:stCondLst>
                              <p:cond delay="3000"/>
                            </p:stCondLst>
                            <p:childTnLst>
                              <p:par>
                                <p:cTn id="25" presetID="1" presetClass="entr" presetSubtype="0" fill="hold" nodeType="afterEffect">
                                  <p:stCondLst>
                                    <p:cond delay="500"/>
                                  </p:stCondLst>
                                  <p:childTnLst>
                                    <p:set>
                                      <p:cBhvr>
                                        <p:cTn id="26" dur="1" fill="hold">
                                          <p:stCondLst>
                                            <p:cond delay="0"/>
                                          </p:stCondLst>
                                        </p:cTn>
                                        <p:tgtEl>
                                          <p:spTgt spid="2152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par>
                          <p:cTn id="31" fill="hold">
                            <p:stCondLst>
                              <p:cond delay="0"/>
                            </p:stCondLst>
                            <p:childTnLst>
                              <p:par>
                                <p:cTn id="32" presetID="26" presetClass="emph" presetSubtype="0" repeatCount="4000" fill="hold" nodeType="afterEffect">
                                  <p:stCondLst>
                                    <p:cond delay="3000"/>
                                  </p:stCondLst>
                                  <p:childTnLst>
                                    <p:animEffect transition="out" filter="fade">
                                      <p:cBhvr>
                                        <p:cTn id="33" dur="500" tmFilter="0, 0; .2, .5; .8, .5; 1, 0"/>
                                        <p:tgtEl>
                                          <p:spTgt spid="51"/>
                                        </p:tgtEl>
                                      </p:cBhvr>
                                    </p:animEffect>
                                    <p:animScale>
                                      <p:cBhvr>
                                        <p:cTn id="34" dur="250" autoRev="1" fill="hold"/>
                                        <p:tgtEl>
                                          <p:spTgt spid="5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drumroll.wav"/>
                                        </p:tgtEl>
                                      </p:cMediaNode>
                                    </p:audio>
                                  </p:subTnLst>
                                </p:cTn>
                              </p:par>
                            </p:childTnLst>
                          </p:cTn>
                        </p:par>
                        <p:par>
                          <p:cTn id="35" fill="hold">
                            <p:stCondLst>
                              <p:cond delay="5000"/>
                            </p:stCondLst>
                            <p:childTnLst>
                              <p:par>
                                <p:cTn id="36" presetID="26" presetClass="emph" presetSubtype="0" repeatCount="4000" fill="hold" nodeType="afterEffect">
                                  <p:stCondLst>
                                    <p:cond delay="2000"/>
                                  </p:stCondLst>
                                  <p:childTnLst>
                                    <p:animEffect transition="out" filter="fade">
                                      <p:cBhvr>
                                        <p:cTn id="37" dur="500" tmFilter="0, 0; .2, .5; .8, .5; 1, 0"/>
                                        <p:tgtEl>
                                          <p:spTgt spid="21515"/>
                                        </p:tgtEl>
                                      </p:cBhvr>
                                    </p:animEffect>
                                    <p:animScale>
                                      <p:cBhvr>
                                        <p:cTn id="38" dur="250" autoRev="1" fill="hold"/>
                                        <p:tgtEl>
                                          <p:spTgt spid="21515"/>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3" name="drumroll.wav"/>
                                        </p:tgtEl>
                                      </p:cMediaNode>
                                    </p:audio>
                                  </p:subTnLst>
                                </p:cTn>
                              </p:par>
                            </p:childTnLst>
                          </p:cTn>
                        </p:par>
                        <p:par>
                          <p:cTn id="39" fill="hold">
                            <p:stCondLst>
                              <p:cond delay="9000"/>
                            </p:stCondLst>
                            <p:childTnLst>
                              <p:par>
                                <p:cTn id="40" presetID="26" presetClass="emph" presetSubtype="0" repeatCount="4000" fill="hold" nodeType="afterEffect">
                                  <p:stCondLst>
                                    <p:cond delay="2000"/>
                                  </p:stCondLst>
                                  <p:childTnLst>
                                    <p:animEffect transition="out" filter="fade">
                                      <p:cBhvr>
                                        <p:cTn id="41" dur="500" tmFilter="0, 0; .2, .5; .8, .5; 1, 0"/>
                                        <p:tgtEl>
                                          <p:spTgt spid="21518"/>
                                        </p:tgtEl>
                                      </p:cBhvr>
                                    </p:animEffect>
                                    <p:animScale>
                                      <p:cBhvr>
                                        <p:cTn id="42" dur="250" autoRev="1" fill="hold"/>
                                        <p:tgtEl>
                                          <p:spTgt spid="21518"/>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drumroll.wav"/>
                                        </p:tgtEl>
                                      </p:cMediaNode>
                                    </p:audio>
                                  </p:subTnLst>
                                </p:cTn>
                              </p:par>
                            </p:childTnLst>
                          </p:cTn>
                        </p:par>
                        <p:par>
                          <p:cTn id="43" fill="hold">
                            <p:stCondLst>
                              <p:cond delay="13000"/>
                            </p:stCondLst>
                            <p:childTnLst>
                              <p:par>
                                <p:cTn id="44" presetID="26" presetClass="emph" presetSubtype="0" repeatCount="4000" fill="hold" nodeType="afterEffect">
                                  <p:stCondLst>
                                    <p:cond delay="2000"/>
                                  </p:stCondLst>
                                  <p:childTnLst>
                                    <p:animEffect transition="out" filter="fade">
                                      <p:cBhvr>
                                        <p:cTn id="45" dur="500" tmFilter="0, 0; .2, .5; .8, .5; 1, 0"/>
                                        <p:tgtEl>
                                          <p:spTgt spid="21517"/>
                                        </p:tgtEl>
                                      </p:cBhvr>
                                    </p:animEffect>
                                    <p:animScale>
                                      <p:cBhvr>
                                        <p:cTn id="46" dur="250" autoRev="1" fill="hold"/>
                                        <p:tgtEl>
                                          <p:spTgt spid="2151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3" name="drumroll.wav"/>
                                        </p:tgtEl>
                                      </p:cMediaNode>
                                    </p:audio>
                                  </p:subTnLst>
                                </p:cTn>
                              </p:par>
                            </p:childTnLst>
                          </p:cTn>
                        </p:par>
                        <p:par>
                          <p:cTn id="47" fill="hold">
                            <p:stCondLst>
                              <p:cond delay="17000"/>
                            </p:stCondLst>
                            <p:childTnLst>
                              <p:par>
                                <p:cTn id="48" presetID="35" presetClass="emph" presetSubtype="0" repeatCount="4000" fill="hold" nodeType="afterEffect">
                                  <p:stCondLst>
                                    <p:cond delay="2000"/>
                                  </p:stCondLst>
                                  <p:childTnLst>
                                    <p:anim calcmode="discrete" valueType="str">
                                      <p:cBhvr>
                                        <p:cTn id="49" dur="500" fill="hold"/>
                                        <p:tgtEl>
                                          <p:spTgt spid="2151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48"/>
                                            </p:cond>
                                          </p:stCondLst>
                                          <p:endCondLst>
                                            <p:cond evt="onStopAudio" delay="0">
                                              <p:tgtEl>
                                                <p:sldTgt/>
                                              </p:tgtEl>
                                            </p:cond>
                                          </p:endCondLst>
                                        </p:cTn>
                                        <p:tgtEl>
                                          <p:sndTgt r:embed="rId3" name="drumroll.wav"/>
                                        </p:tgtEl>
                                      </p:cMediaNode>
                                    </p:audio>
                                  </p:subTnLst>
                                </p:cTn>
                              </p:par>
                            </p:childTnLst>
                          </p:cTn>
                        </p:par>
                        <p:par>
                          <p:cTn id="50" fill="hold">
                            <p:stCondLst>
                              <p:cond delay="21000"/>
                            </p:stCondLst>
                            <p:childTnLst>
                              <p:par>
                                <p:cTn id="51" presetID="26" presetClass="emph" presetSubtype="0" repeatCount="4000" fill="hold" nodeType="afterEffect">
                                  <p:stCondLst>
                                    <p:cond delay="2000"/>
                                  </p:stCondLst>
                                  <p:childTnLst>
                                    <p:animEffect transition="out" filter="fade">
                                      <p:cBhvr>
                                        <p:cTn id="52" dur="500" tmFilter="0, 0; .2, .5; .8, .5; 1, 0"/>
                                        <p:tgtEl>
                                          <p:spTgt spid="21521"/>
                                        </p:tgtEl>
                                      </p:cBhvr>
                                    </p:animEffect>
                                    <p:animScale>
                                      <p:cBhvr>
                                        <p:cTn id="53" dur="250" autoRev="1" fill="hold"/>
                                        <p:tgtEl>
                                          <p:spTgt spid="21521"/>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3" name="drumroll.wav"/>
                                        </p:tgtEl>
                                      </p:cMediaNode>
                                    </p:audio>
                                  </p:subTnLst>
                                </p:cTn>
                              </p:par>
                            </p:childTnLst>
                          </p:cTn>
                        </p:par>
                        <p:par>
                          <p:cTn id="54" fill="hold">
                            <p:stCondLst>
                              <p:cond delay="25000"/>
                            </p:stCondLst>
                            <p:childTnLst>
                              <p:par>
                                <p:cTn id="55" presetID="1" presetClass="entr" presetSubtype="0" fill="hold" grpId="0" nodeType="afterEffect">
                                  <p:stCondLst>
                                    <p:cond delay="2000"/>
                                  </p:stCondLst>
                                  <p:childTnLst>
                                    <p:set>
                                      <p:cBhvr>
                                        <p:cTn id="5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explode.wav"/>
                                        </p:tgtEl>
                                      </p:cMediaNode>
                                    </p:audio>
                                  </p:subTnLst>
                                </p:cTn>
                              </p:par>
                              <p:par>
                                <p:cTn id="57" presetID="1" presetClass="exit"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par>
                                <p:cTn id="59" presetID="1" presetClass="exit" presetSubtype="0" fill="hold" nodeType="withEffect">
                                  <p:stCondLst>
                                    <p:cond delay="200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xit" presetSubtype="0" fill="hold" nodeType="withEffect">
                                  <p:stCondLst>
                                    <p:cond delay="2000"/>
                                  </p:stCondLst>
                                  <p:childTnLst>
                                    <p:set>
                                      <p:cBhvr>
                                        <p:cTn id="62" dur="1" fill="hold">
                                          <p:stCondLst>
                                            <p:cond delay="0"/>
                                          </p:stCondLst>
                                        </p:cTn>
                                        <p:tgtEl>
                                          <p:spTgt spid="29"/>
                                        </p:tgtEl>
                                        <p:attrNameLst>
                                          <p:attrName>style.visibility</p:attrName>
                                        </p:attrNameLst>
                                      </p:cBhvr>
                                      <p:to>
                                        <p:strVal val="hidden"/>
                                      </p:to>
                                    </p:set>
                                  </p:childTnLst>
                                </p:cTn>
                              </p:par>
                              <p:par>
                                <p:cTn id="63" presetID="1" presetClass="exit" presetSubtype="0" fill="hold" nodeType="withEffect">
                                  <p:stCondLst>
                                    <p:cond delay="2000"/>
                                  </p:stCondLst>
                                  <p:childTnLst>
                                    <p:set>
                                      <p:cBhvr>
                                        <p:cTn id="64" dur="1" fill="hold">
                                          <p:stCondLst>
                                            <p:cond delay="0"/>
                                          </p:stCondLst>
                                        </p:cTn>
                                        <p:tgtEl>
                                          <p:spTgt spid="20482"/>
                                        </p:tgtEl>
                                        <p:attrNameLst>
                                          <p:attrName>style.visibility</p:attrName>
                                        </p:attrNameLst>
                                      </p:cBhvr>
                                      <p:to>
                                        <p:strVal val="hidden"/>
                                      </p:to>
                                    </p:set>
                                  </p:childTnLst>
                                </p:cTn>
                              </p:par>
                              <p:par>
                                <p:cTn id="65" presetID="1" presetClass="exit" presetSubtype="0" fill="hold" nodeType="withEffect">
                                  <p:stCondLst>
                                    <p:cond delay="2000"/>
                                  </p:stCondLst>
                                  <p:childTnLst>
                                    <p:set>
                                      <p:cBhvr>
                                        <p:cTn id="66" dur="1" fill="hold">
                                          <p:stCondLst>
                                            <p:cond delay="0"/>
                                          </p:stCondLst>
                                        </p:cTn>
                                        <p:tgtEl>
                                          <p:spTgt spid="20483"/>
                                        </p:tgtEl>
                                        <p:attrNameLst>
                                          <p:attrName>style.visibility</p:attrName>
                                        </p:attrNameLst>
                                      </p:cBhvr>
                                      <p:to>
                                        <p:strVal val="hidden"/>
                                      </p:to>
                                    </p:set>
                                  </p:childTnLst>
                                </p:cTn>
                              </p:par>
                              <p:par>
                                <p:cTn id="67" presetID="1" presetClass="exit" presetSubtype="0" fill="hold" nodeType="withEffect">
                                  <p:stCondLst>
                                    <p:cond delay="2000"/>
                                  </p:stCondLst>
                                  <p:childTnLst>
                                    <p:set>
                                      <p:cBhvr>
                                        <p:cTn id="68" dur="1" fill="hold">
                                          <p:stCondLst>
                                            <p:cond delay="0"/>
                                          </p:stCondLst>
                                        </p:cTn>
                                        <p:tgtEl>
                                          <p:spTgt spid="20484"/>
                                        </p:tgtEl>
                                        <p:attrNameLst>
                                          <p:attrName>style.visibility</p:attrName>
                                        </p:attrNameLst>
                                      </p:cBhvr>
                                      <p:to>
                                        <p:strVal val="hidden"/>
                                      </p:to>
                                    </p:set>
                                  </p:childTnLst>
                                </p:cTn>
                              </p:par>
                              <p:par>
                                <p:cTn id="69" presetID="1" presetClass="exit" presetSubtype="0" fill="hold" nodeType="withEffect">
                                  <p:stCondLst>
                                    <p:cond delay="2000"/>
                                  </p:stCondLst>
                                  <p:childTnLst>
                                    <p:set>
                                      <p:cBhvr>
                                        <p:cTn id="70" dur="1" fill="hold">
                                          <p:stCondLst>
                                            <p:cond delay="0"/>
                                          </p:stCondLst>
                                        </p:cTn>
                                        <p:tgtEl>
                                          <p:spTgt spid="20485"/>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hidden"/>
                                      </p:to>
                                    </p:set>
                                  </p:childTnLst>
                                </p:cTn>
                              </p:par>
                              <p:par>
                                <p:cTn id="73" presetID="1" presetClass="exit" presetSubtype="0" fill="hold" nodeType="withEffect">
                                  <p:stCondLst>
                                    <p:cond delay="200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exit" presetSubtype="0" fill="hold" grpId="0" nodeType="withEffect">
                                  <p:stCondLst>
                                    <p:cond delay="2000"/>
                                  </p:stCondLst>
                                  <p:childTnLst>
                                    <p:set>
                                      <p:cBhvr>
                                        <p:cTn id="76" dur="1" fill="hold">
                                          <p:stCondLst>
                                            <p:cond delay="0"/>
                                          </p:stCondLst>
                                        </p:cTn>
                                        <p:tgtEl>
                                          <p:spTgt spid="32"/>
                                        </p:tgtEl>
                                        <p:attrNameLst>
                                          <p:attrName>style.visibility</p:attrName>
                                        </p:attrNameLst>
                                      </p:cBhvr>
                                      <p:to>
                                        <p:strVal val="hidden"/>
                                      </p:to>
                                    </p:set>
                                  </p:childTnLst>
                                </p:cTn>
                              </p:par>
                              <p:par>
                                <p:cTn id="77" presetID="1" presetClass="exit" presetSubtype="0" fill="hold" nodeType="withEffect">
                                  <p:stCondLst>
                                    <p:cond delay="2000"/>
                                  </p:stCondLst>
                                  <p:childTnLst>
                                    <p:set>
                                      <p:cBhvr>
                                        <p:cTn id="78" dur="1" fill="hold">
                                          <p:stCondLst>
                                            <p:cond delay="0"/>
                                          </p:stCondLst>
                                        </p:cTn>
                                        <p:tgtEl>
                                          <p:spTgt spid="20487"/>
                                        </p:tgtEl>
                                        <p:attrNameLst>
                                          <p:attrName>style.visibility</p:attrName>
                                        </p:attrNameLst>
                                      </p:cBhvr>
                                      <p:to>
                                        <p:strVal val="hidden"/>
                                      </p:to>
                                    </p:set>
                                  </p:childTnLst>
                                </p:cTn>
                              </p:par>
                              <p:par>
                                <p:cTn id="79" presetID="1" presetClass="exit" presetSubtype="0" fill="hold" grpId="0" nodeType="withEffect">
                                  <p:stCondLst>
                                    <p:cond delay="2000"/>
                                  </p:stCondLst>
                                  <p:childTnLst>
                                    <p:set>
                                      <p:cBhvr>
                                        <p:cTn id="80" dur="1" fill="hold">
                                          <p:stCondLst>
                                            <p:cond delay="0"/>
                                          </p:stCondLst>
                                        </p:cTn>
                                        <p:tgtEl>
                                          <p:spTgt spid="28"/>
                                        </p:tgtEl>
                                        <p:attrNameLst>
                                          <p:attrName>style.visibility</p:attrName>
                                        </p:attrNameLst>
                                      </p:cBhvr>
                                      <p:to>
                                        <p:strVal val="hidden"/>
                                      </p:to>
                                    </p:set>
                                  </p:childTnLst>
                                </p:cTn>
                              </p:par>
                              <p:par>
                                <p:cTn id="81" presetID="1" presetClass="exit" presetSubtype="0" fill="hold" nodeType="withEffect">
                                  <p:stCondLst>
                                    <p:cond delay="2000"/>
                                  </p:stCondLst>
                                  <p:childTnLst>
                                    <p:set>
                                      <p:cBhvr>
                                        <p:cTn id="82" dur="1" fill="hold">
                                          <p:stCondLst>
                                            <p:cond delay="0"/>
                                          </p:stCondLst>
                                        </p:cTn>
                                        <p:tgtEl>
                                          <p:spTgt spid="17"/>
                                        </p:tgtEl>
                                        <p:attrNameLst>
                                          <p:attrName>style.visibility</p:attrName>
                                        </p:attrNameLst>
                                      </p:cBhvr>
                                      <p:to>
                                        <p:strVal val="hidden"/>
                                      </p:to>
                                    </p:set>
                                  </p:childTnLst>
                                </p:cTn>
                              </p:par>
                              <p:par>
                                <p:cTn id="83" presetID="1" presetClass="exit" presetSubtype="0" fill="hold" nodeType="withEffect">
                                  <p:stCondLst>
                                    <p:cond delay="2000"/>
                                  </p:stCondLst>
                                  <p:childTnLst>
                                    <p:set>
                                      <p:cBhvr>
                                        <p:cTn id="84" dur="1" fill="hold">
                                          <p:stCondLst>
                                            <p:cond delay="0"/>
                                          </p:stCondLst>
                                        </p:cTn>
                                        <p:tgtEl>
                                          <p:spTgt spid="19"/>
                                        </p:tgtEl>
                                        <p:attrNameLst>
                                          <p:attrName>style.visibility</p:attrName>
                                        </p:attrNameLst>
                                      </p:cBhvr>
                                      <p:to>
                                        <p:strVal val="hidden"/>
                                      </p:to>
                                    </p:set>
                                  </p:childTnLst>
                                </p:cTn>
                              </p:par>
                              <p:par>
                                <p:cTn id="85" presetID="1" presetClass="exit" presetSubtype="0" fill="hold" nodeType="withEffect">
                                  <p:stCondLst>
                                    <p:cond delay="2000"/>
                                  </p:stCondLst>
                                  <p:childTnLst>
                                    <p:set>
                                      <p:cBhvr>
                                        <p:cTn id="86" dur="1" fill="hold">
                                          <p:stCondLst>
                                            <p:cond delay="0"/>
                                          </p:stCondLst>
                                        </p:cTn>
                                        <p:tgtEl>
                                          <p:spTgt spid="22"/>
                                        </p:tgtEl>
                                        <p:attrNameLst>
                                          <p:attrName>style.visibility</p:attrName>
                                        </p:attrNameLst>
                                      </p:cBhvr>
                                      <p:to>
                                        <p:strVal val="hidden"/>
                                      </p:to>
                                    </p:set>
                                  </p:childTnLst>
                                </p:cTn>
                              </p:par>
                              <p:par>
                                <p:cTn id="87" presetID="1" presetClass="exit" presetSubtype="0" fill="hold" nodeType="withEffect">
                                  <p:stCondLst>
                                    <p:cond delay="2000"/>
                                  </p:stCondLst>
                                  <p:childTnLst>
                                    <p:set>
                                      <p:cBhvr>
                                        <p:cTn id="88" dur="1" fill="hold">
                                          <p:stCondLst>
                                            <p:cond delay="0"/>
                                          </p:stCondLst>
                                        </p:cTn>
                                        <p:tgtEl>
                                          <p:spTgt spid="11"/>
                                        </p:tgtEl>
                                        <p:attrNameLst>
                                          <p:attrName>style.visibility</p:attrName>
                                        </p:attrNameLst>
                                      </p:cBhvr>
                                      <p:to>
                                        <p:strVal val="hidden"/>
                                      </p:to>
                                    </p:set>
                                  </p:childTnLst>
                                </p:cTn>
                              </p:par>
                              <p:par>
                                <p:cTn id="89" presetID="1" presetClass="exit" presetSubtype="0" fill="hold" nodeType="withEffect">
                                  <p:stCondLst>
                                    <p:cond delay="2000"/>
                                  </p:stCondLst>
                                  <p:childTnLst>
                                    <p:set>
                                      <p:cBhvr>
                                        <p:cTn id="90" dur="1" fill="hold">
                                          <p:stCondLst>
                                            <p:cond delay="0"/>
                                          </p:stCondLst>
                                        </p:cTn>
                                        <p:tgtEl>
                                          <p:spTgt spid="24"/>
                                        </p:tgtEl>
                                        <p:attrNameLst>
                                          <p:attrName>style.visibility</p:attrName>
                                        </p:attrNameLst>
                                      </p:cBhvr>
                                      <p:to>
                                        <p:strVal val="hidden"/>
                                      </p:to>
                                    </p:set>
                                  </p:childTnLst>
                                </p:cTn>
                              </p:par>
                              <p:par>
                                <p:cTn id="91" presetID="1" presetClass="exit" presetSubtype="0" fill="hold" nodeType="withEffect">
                                  <p:stCondLst>
                                    <p:cond delay="2000"/>
                                  </p:stCondLst>
                                  <p:childTnLst>
                                    <p:set>
                                      <p:cBhvr>
                                        <p:cTn id="92" dur="1" fill="hold">
                                          <p:stCondLst>
                                            <p:cond delay="0"/>
                                          </p:stCondLst>
                                        </p:cTn>
                                        <p:tgtEl>
                                          <p:spTgt spid="26"/>
                                        </p:tgtEl>
                                        <p:attrNameLst>
                                          <p:attrName>style.visibility</p:attrName>
                                        </p:attrNameLst>
                                      </p:cBhvr>
                                      <p:to>
                                        <p:strVal val="hidden"/>
                                      </p:to>
                                    </p:set>
                                  </p:childTnLst>
                                </p:cTn>
                              </p:par>
                              <p:par>
                                <p:cTn id="93" presetID="1" presetClass="entr" presetSubtype="0" fill="hold" nodeType="withEffect">
                                  <p:stCondLst>
                                    <p:cond delay="2000"/>
                                  </p:stCondLst>
                                  <p:childTnLst>
                                    <p:set>
                                      <p:cBhvr>
                                        <p:cTn id="94" dur="1" fill="hold">
                                          <p:stCondLst>
                                            <p:cond delay="0"/>
                                          </p:stCondLst>
                                        </p:cTn>
                                        <p:tgtEl>
                                          <p:spTgt spid="50"/>
                                        </p:tgtEl>
                                        <p:attrNameLst>
                                          <p:attrName>style.visibility</p:attrName>
                                        </p:attrNameLst>
                                      </p:cBhvr>
                                      <p:to>
                                        <p:strVal val="visible"/>
                                      </p:to>
                                    </p:set>
                                  </p:childTnLst>
                                </p:cTn>
                              </p:par>
                            </p:childTnLst>
                          </p:cTn>
                        </p:par>
                        <p:par>
                          <p:cTn id="95" fill="hold">
                            <p:stCondLst>
                              <p:cond delay="27000"/>
                            </p:stCondLst>
                            <p:childTnLst>
                              <p:par>
                                <p:cTn id="96" presetID="10" presetClass="exit" presetSubtype="0" fill="hold" nodeType="afterEffect">
                                  <p:stCondLst>
                                    <p:cond delay="5000"/>
                                  </p:stCondLst>
                                  <p:childTnLst>
                                    <p:animEffect transition="out" filter="fade">
                                      <p:cBhvr>
                                        <p:cTn id="97" dur="3000"/>
                                        <p:tgtEl>
                                          <p:spTgt spid="49"/>
                                        </p:tgtEl>
                                      </p:cBhvr>
                                    </p:animEffect>
                                    <p:set>
                                      <p:cBhvr>
                                        <p:cTn id="98" dur="1" fill="hold">
                                          <p:stCondLst>
                                            <p:cond delay="2999"/>
                                          </p:stCondLst>
                                        </p:cTn>
                                        <p:tgtEl>
                                          <p:spTgt spid="49"/>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5" name="breeze.wav"/>
                                        </p:tgtEl>
                                      </p:cMediaNode>
                                    </p:audio>
                                  </p:subTnLst>
                                </p:cTn>
                              </p:par>
                            </p:childTnLst>
                          </p:cTn>
                        </p:par>
                        <p:par>
                          <p:cTn id="99" fill="hold">
                            <p:stCondLst>
                              <p:cond delay="35000"/>
                            </p:stCondLst>
                            <p:childTnLst>
                              <p:par>
                                <p:cTn id="100" presetID="10" presetClass="exit" presetSubtype="0" fill="hold" nodeType="afterEffect">
                                  <p:stCondLst>
                                    <p:cond delay="3000"/>
                                  </p:stCondLst>
                                  <p:childTnLst>
                                    <p:animEffect transition="out" filter="fade">
                                      <p:cBhvr>
                                        <p:cTn id="101" dur="3000"/>
                                        <p:tgtEl>
                                          <p:spTgt spid="21510"/>
                                        </p:tgtEl>
                                      </p:cBhvr>
                                    </p:animEffect>
                                    <p:set>
                                      <p:cBhvr>
                                        <p:cTn id="102" dur="1" fill="hold">
                                          <p:stCondLst>
                                            <p:cond delay="2999"/>
                                          </p:stCondLst>
                                        </p:cTn>
                                        <p:tgtEl>
                                          <p:spTgt spid="21510"/>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breeze.wav"/>
                                        </p:tgtEl>
                                      </p:cMediaNode>
                                    </p:audio>
                                  </p:subTnLst>
                                </p:cTn>
                              </p:par>
                            </p:childTnLst>
                          </p:cTn>
                        </p:par>
                        <p:par>
                          <p:cTn id="103" fill="hold">
                            <p:stCondLst>
                              <p:cond delay="41000"/>
                            </p:stCondLst>
                            <p:childTnLst>
                              <p:par>
                                <p:cTn id="104" presetID="10" presetClass="exit" presetSubtype="0" fill="hold" nodeType="afterEffect">
                                  <p:stCondLst>
                                    <p:cond delay="3000"/>
                                  </p:stCondLst>
                                  <p:childTnLst>
                                    <p:animEffect transition="out" filter="fade">
                                      <p:cBhvr>
                                        <p:cTn id="105" dur="3000"/>
                                        <p:tgtEl>
                                          <p:spTgt spid="50"/>
                                        </p:tgtEl>
                                      </p:cBhvr>
                                    </p:animEffect>
                                    <p:set>
                                      <p:cBhvr>
                                        <p:cTn id="106" dur="1" fill="hold">
                                          <p:stCondLst>
                                            <p:cond delay="2999"/>
                                          </p:stCondLst>
                                        </p:cTn>
                                        <p:tgtEl>
                                          <p:spTgt spid="5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0" grpId="0"/>
      <p:bldP spid="32" grpId="0" animBg="1"/>
      <p:bldP spid="47"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35496" y="116632"/>
            <a:ext cx="9037512" cy="1152128"/>
          </a:xfrm>
        </p:spPr>
        <p:txBody>
          <a:bodyPr/>
          <a:lstStyle/>
          <a:p>
            <a:pPr algn="ctr"/>
            <a:r>
              <a:rPr lang="de-CH" sz="5600" dirty="0" smtClean="0"/>
              <a:t>Bücher / Medien</a:t>
            </a:r>
            <a:endParaRPr lang="de-CH" sz="5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14</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47" name="Textfeld 46"/>
          <p:cNvSpPr txBox="1"/>
          <p:nvPr/>
        </p:nvSpPr>
        <p:spPr>
          <a:xfrm>
            <a:off x="323528" y="3356992"/>
            <a:ext cx="8640960" cy="1200329"/>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3600" b="1" dirty="0" smtClean="0"/>
              <a:t>Willkommen </a:t>
            </a:r>
            <a:br>
              <a:rPr lang="de-CH" sz="3600" b="1" dirty="0" smtClean="0"/>
            </a:br>
            <a:r>
              <a:rPr lang="de-CH" sz="3600" b="1" dirty="0" smtClean="0"/>
              <a:t>im „Cyberspace“!</a:t>
            </a:r>
            <a:endParaRPr lang="de-CH" sz="3600" b="1" dirty="0"/>
          </a:p>
        </p:txBody>
      </p:sp>
      <p:sp>
        <p:nvSpPr>
          <p:cNvPr id="33" name="Textfeld 32"/>
          <p:cNvSpPr txBox="1"/>
          <p:nvPr/>
        </p:nvSpPr>
        <p:spPr>
          <a:xfrm>
            <a:off x="6084168" y="1988840"/>
            <a:ext cx="3024336" cy="461665"/>
          </a:xfrm>
          <a:prstGeom prst="rect">
            <a:avLst/>
          </a:prstGeom>
          <a:noFill/>
        </p:spPr>
        <p:txBody>
          <a:bodyPr wrap="square" rtlCol="0">
            <a:spAutoFit/>
          </a:bodyPr>
          <a:lstStyle/>
          <a:p>
            <a:r>
              <a:rPr lang="de-CH" sz="2400" b="1" dirty="0" smtClean="0"/>
              <a:t>Medienvielfalt</a:t>
            </a:r>
            <a:endParaRPr lang="de-CH" sz="2400" b="1" dirty="0"/>
          </a:p>
        </p:txBody>
      </p:sp>
      <p:pic>
        <p:nvPicPr>
          <p:cNvPr id="21515" name="Picture 11"/>
          <p:cNvPicPr>
            <a:picLocks noChangeAspect="1" noChangeArrowheads="1"/>
          </p:cNvPicPr>
          <p:nvPr/>
        </p:nvPicPr>
        <p:blipFill>
          <a:blip r:embed="rId2" cstate="print">
            <a:clrChange>
              <a:clrFrom>
                <a:srgbClr val="3EEC3E"/>
              </a:clrFrom>
              <a:clrTo>
                <a:srgbClr val="3EEC3E">
                  <a:alpha val="0"/>
                </a:srgbClr>
              </a:clrTo>
            </a:clrChange>
          </a:blip>
          <a:srcRect/>
          <a:stretch>
            <a:fillRect/>
          </a:stretch>
        </p:blipFill>
        <p:spPr bwMode="auto">
          <a:xfrm>
            <a:off x="2234952" y="1181100"/>
            <a:ext cx="1040904" cy="1228267"/>
          </a:xfrm>
          <a:prstGeom prst="rect">
            <a:avLst/>
          </a:prstGeom>
          <a:noFill/>
          <a:ln w="9525">
            <a:noFill/>
            <a:miter lim="800000"/>
            <a:headEnd/>
            <a:tailEnd/>
          </a:ln>
        </p:spPr>
      </p:pic>
      <p:pic>
        <p:nvPicPr>
          <p:cNvPr id="21518" name="Picture 14"/>
          <p:cNvPicPr>
            <a:picLocks noChangeAspect="1" noChangeArrowheads="1"/>
          </p:cNvPicPr>
          <p:nvPr/>
        </p:nvPicPr>
        <p:blipFill>
          <a:blip r:embed="rId3" cstate="print"/>
          <a:srcRect/>
          <a:stretch>
            <a:fillRect/>
          </a:stretch>
        </p:blipFill>
        <p:spPr bwMode="auto">
          <a:xfrm>
            <a:off x="3440495" y="1196752"/>
            <a:ext cx="1131505" cy="936104"/>
          </a:xfrm>
          <a:prstGeom prst="rect">
            <a:avLst/>
          </a:prstGeom>
          <a:noFill/>
          <a:ln w="9525">
            <a:noFill/>
            <a:miter lim="800000"/>
            <a:headEnd/>
            <a:tailEnd/>
          </a:ln>
        </p:spPr>
      </p:pic>
      <p:pic>
        <p:nvPicPr>
          <p:cNvPr id="21517" name="Picture 13"/>
          <p:cNvPicPr>
            <a:picLocks noChangeAspect="1" noChangeArrowheads="1"/>
          </p:cNvPicPr>
          <p:nvPr/>
        </p:nvPicPr>
        <p:blipFill>
          <a:blip r:embed="rId4" cstate="print">
            <a:clrChange>
              <a:clrFrom>
                <a:srgbClr val="FFFFFF"/>
              </a:clrFrom>
              <a:clrTo>
                <a:srgbClr val="FFFFFF">
                  <a:alpha val="0"/>
                </a:srgbClr>
              </a:clrTo>
            </a:clrChange>
            <a:lum bright="20000"/>
          </a:blip>
          <a:srcRect/>
          <a:stretch>
            <a:fillRect/>
          </a:stretch>
        </p:blipFill>
        <p:spPr bwMode="auto">
          <a:xfrm>
            <a:off x="4716016" y="980728"/>
            <a:ext cx="1204068" cy="1224136"/>
          </a:xfrm>
          <a:prstGeom prst="rect">
            <a:avLst/>
          </a:prstGeom>
          <a:noFill/>
          <a:ln w="9525">
            <a:noFill/>
            <a:miter lim="800000"/>
            <a:headEnd/>
            <a:tailEnd/>
          </a:ln>
        </p:spPr>
      </p:pic>
      <p:pic>
        <p:nvPicPr>
          <p:cNvPr id="21519" name="Picture 15"/>
          <p:cNvPicPr>
            <a:picLocks noChangeAspect="1" noChangeArrowheads="1"/>
          </p:cNvPicPr>
          <p:nvPr/>
        </p:nvPicPr>
        <p:blipFill>
          <a:blip r:embed="rId5" cstate="print"/>
          <a:srcRect/>
          <a:stretch>
            <a:fillRect/>
          </a:stretch>
        </p:blipFill>
        <p:spPr bwMode="auto">
          <a:xfrm>
            <a:off x="5868144" y="1196752"/>
            <a:ext cx="1504778" cy="864096"/>
          </a:xfrm>
          <a:prstGeom prst="rect">
            <a:avLst/>
          </a:prstGeom>
          <a:noFill/>
          <a:ln w="9525">
            <a:noFill/>
            <a:miter lim="800000"/>
            <a:headEnd/>
            <a:tailEnd/>
          </a:ln>
        </p:spPr>
      </p:pic>
      <p:pic>
        <p:nvPicPr>
          <p:cNvPr id="21521" name="Picture 17"/>
          <p:cNvPicPr>
            <a:picLocks noChangeAspect="1" noChangeArrowheads="1"/>
          </p:cNvPicPr>
          <p:nvPr/>
        </p:nvPicPr>
        <p:blipFill>
          <a:blip r:embed="rId6" cstate="print"/>
          <a:srcRect/>
          <a:stretch>
            <a:fillRect/>
          </a:stretch>
        </p:blipFill>
        <p:spPr bwMode="auto">
          <a:xfrm>
            <a:off x="7308304" y="1052736"/>
            <a:ext cx="1486709" cy="871970"/>
          </a:xfrm>
          <a:prstGeom prst="rect">
            <a:avLst/>
          </a:prstGeom>
          <a:noFill/>
          <a:ln w="9525">
            <a:noFill/>
            <a:miter lim="800000"/>
            <a:headEnd/>
            <a:tailEnd/>
          </a:ln>
        </p:spPr>
      </p:pic>
      <p:pic>
        <p:nvPicPr>
          <p:cNvPr id="40" name="Picture 2"/>
          <p:cNvPicPr>
            <a:picLocks noChangeAspect="1" noChangeArrowheads="1"/>
          </p:cNvPicPr>
          <p:nvPr/>
        </p:nvPicPr>
        <p:blipFill>
          <a:blip r:embed="rId7" cstate="print">
            <a:clrChange>
              <a:clrFrom>
                <a:srgbClr val="3EEC3E"/>
              </a:clrFrom>
              <a:clrTo>
                <a:srgbClr val="3EEC3E">
                  <a:alpha val="0"/>
                </a:srgbClr>
              </a:clrTo>
            </a:clrChange>
          </a:blip>
          <a:srcRect/>
          <a:stretch>
            <a:fillRect/>
          </a:stretch>
        </p:blipFill>
        <p:spPr bwMode="auto">
          <a:xfrm>
            <a:off x="971600" y="1023708"/>
            <a:ext cx="1440160" cy="1440160"/>
          </a:xfrm>
          <a:prstGeom prst="rect">
            <a:avLst/>
          </a:prstGeom>
          <a:noFill/>
          <a:ln w="9525">
            <a:noFill/>
            <a:miter lim="800000"/>
            <a:headEnd/>
            <a:tailEnd/>
          </a:ln>
        </p:spPr>
      </p:pic>
      <p:sp>
        <p:nvSpPr>
          <p:cNvPr id="16" name="Textfeld 15"/>
          <p:cNvSpPr txBox="1"/>
          <p:nvPr/>
        </p:nvSpPr>
        <p:spPr>
          <a:xfrm>
            <a:off x="777244" y="3068960"/>
            <a:ext cx="3866764" cy="3323987"/>
          </a:xfrm>
          <a:prstGeom prst="rect">
            <a:avLst/>
          </a:prstGeom>
          <a:noFill/>
        </p:spPr>
        <p:txBody>
          <a:bodyPr wrap="none" rtlCol="0">
            <a:spAutoFit/>
          </a:bodyPr>
          <a:lstStyle/>
          <a:p>
            <a:pPr>
              <a:buFont typeface="Arial" pitchFamily="34" charset="0"/>
              <a:buChar char="•"/>
            </a:pPr>
            <a:r>
              <a:rPr lang="de-CH" sz="3000" b="1" dirty="0" smtClean="0"/>
              <a:t>  „</a:t>
            </a:r>
            <a:r>
              <a:rPr lang="de-CH" sz="3000" b="1" dirty="0" err="1" smtClean="0"/>
              <a:t>googeln</a:t>
            </a:r>
            <a:r>
              <a:rPr lang="de-CH" sz="3000" b="1" dirty="0" smtClean="0"/>
              <a:t>“ </a:t>
            </a:r>
          </a:p>
          <a:p>
            <a:pPr>
              <a:buFont typeface="Arial" pitchFamily="34" charset="0"/>
              <a:buChar char="•"/>
            </a:pPr>
            <a:r>
              <a:rPr lang="de-CH" sz="3000" b="1" dirty="0" smtClean="0"/>
              <a:t>  „surfen“</a:t>
            </a:r>
          </a:p>
          <a:p>
            <a:pPr>
              <a:buFont typeface="Arial" pitchFamily="34" charset="0"/>
              <a:buChar char="•"/>
            </a:pPr>
            <a:r>
              <a:rPr lang="de-CH" sz="3000" b="1" dirty="0" smtClean="0"/>
              <a:t>  Soziale Netzwerke</a:t>
            </a:r>
          </a:p>
          <a:p>
            <a:pPr>
              <a:buFont typeface="Arial" pitchFamily="34" charset="0"/>
              <a:buChar char="•"/>
            </a:pPr>
            <a:r>
              <a:rPr lang="de-CH" sz="3000" b="1" dirty="0" smtClean="0"/>
              <a:t>  </a:t>
            </a:r>
            <a:r>
              <a:rPr lang="de-CH" sz="3000" b="1" dirty="0" err="1" smtClean="0"/>
              <a:t>YouTube</a:t>
            </a:r>
            <a:endParaRPr lang="de-CH" sz="3000" b="1" dirty="0" smtClean="0"/>
          </a:p>
          <a:p>
            <a:pPr>
              <a:buFont typeface="Arial" pitchFamily="34" charset="0"/>
              <a:buChar char="•"/>
            </a:pPr>
            <a:r>
              <a:rPr lang="de-CH" sz="3000" b="1" dirty="0" smtClean="0"/>
              <a:t>  spielen</a:t>
            </a:r>
          </a:p>
          <a:p>
            <a:pPr>
              <a:buFont typeface="Arial" pitchFamily="34" charset="0"/>
              <a:buChar char="•"/>
            </a:pPr>
            <a:r>
              <a:rPr lang="de-CH" sz="3000" b="1" dirty="0" smtClean="0"/>
              <a:t>  </a:t>
            </a:r>
            <a:r>
              <a:rPr lang="de-CH" sz="3000" b="1" dirty="0" err="1" smtClean="0"/>
              <a:t>bloggen</a:t>
            </a:r>
            <a:endParaRPr lang="de-CH" sz="3000" b="1" dirty="0" smtClean="0"/>
          </a:p>
          <a:p>
            <a:endParaRPr lang="de-CH" sz="3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0" presetClass="exit" presetSubtype="0" fill="hold" grpId="0" nodeType="withEffect">
                                  <p:stCondLst>
                                    <p:cond delay="0"/>
                                  </p:stCondLst>
                                  <p:childTnLst>
                                    <p:animEffect transition="out" filter="fade">
                                      <p:cBhvr>
                                        <p:cTn id="8" dur="3000"/>
                                        <p:tgtEl>
                                          <p:spTgt spid="2"/>
                                        </p:tgtEl>
                                      </p:cBhvr>
                                    </p:animEffect>
                                    <p:set>
                                      <p:cBhvr>
                                        <p:cTn id="9" dur="1" fill="hold">
                                          <p:stCondLst>
                                            <p:cond delay="2999"/>
                                          </p:stCondLst>
                                        </p:cTn>
                                        <p:tgtEl>
                                          <p:spTgt spid="2"/>
                                        </p:tgtEl>
                                        <p:attrNameLst>
                                          <p:attrName>style.visibility</p:attrName>
                                        </p:attrNameLst>
                                      </p:cBhvr>
                                      <p:to>
                                        <p:strVal val="hidden"/>
                                      </p:to>
                                    </p:set>
                                  </p:childTnLst>
                                </p:cTn>
                              </p:par>
                              <p:par>
                                <p:cTn id="10" presetID="1" presetClass="entr" presetSubtype="0" fill="hold" grpId="1" nodeType="with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4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1515"/>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1517"/>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151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1521"/>
                                        </p:tgtEl>
                                        <p:attrNameLst>
                                          <p:attrName>style.visibility</p:attrName>
                                        </p:attrNameLst>
                                      </p:cBhvr>
                                      <p:to>
                                        <p:strVal val="hidden"/>
                                      </p:to>
                                    </p:set>
                                  </p:childTnLst>
                                </p:cTn>
                              </p:par>
                              <p:par>
                                <p:cTn id="24" presetID="6" presetClass="emph" presetSubtype="0" fill="hold" grpId="0" nodeType="withEffect">
                                  <p:stCondLst>
                                    <p:cond delay="0"/>
                                  </p:stCondLst>
                                  <p:childTnLst>
                                    <p:animScale>
                                      <p:cBhvr>
                                        <p:cTn id="25" dur="3000" fill="hold"/>
                                        <p:tgtEl>
                                          <p:spTgt spid="47"/>
                                        </p:tgtEl>
                                      </p:cBhvr>
                                      <p:by x="235000" y="235000"/>
                                    </p:animScale>
                                  </p:childTnLst>
                                </p:cTn>
                              </p:par>
                              <p:par>
                                <p:cTn id="26" presetID="64" presetClass="path" presetSubtype="0" accel="50000" decel="50000" fill="hold" grpId="2" nodeType="withEffect">
                                  <p:stCondLst>
                                    <p:cond delay="0"/>
                                  </p:stCondLst>
                                  <p:childTnLst>
                                    <p:animMotion origin="layout" path="M 0 0  L 0 -0.33295  E" pathEditMode="relative" ptsTypes="">
                                      <p:cBhvr>
                                        <p:cTn id="27" dur="2000" fill="hold"/>
                                        <p:tgtEl>
                                          <p:spTgt spid="47"/>
                                        </p:tgtEl>
                                        <p:attrNameLst>
                                          <p:attrName>ppt_x</p:attrName>
                                          <p:attrName>ppt_y</p:attrName>
                                        </p:attrNameLst>
                                      </p:cBhvr>
                                    </p:animMotion>
                                  </p:childTnLst>
                                </p:cTn>
                              </p:par>
                              <p:par>
                                <p:cTn id="28" presetID="6" presetClass="emph" presetSubtype="0" fill="hold" nodeType="withEffect">
                                  <p:stCondLst>
                                    <p:cond delay="0"/>
                                  </p:stCondLst>
                                  <p:childTnLst>
                                    <p:animScale>
                                      <p:cBhvr>
                                        <p:cTn id="29" dur="2000" fill="hold"/>
                                        <p:tgtEl>
                                          <p:spTgt spid="21518"/>
                                        </p:tgtEl>
                                      </p:cBhvr>
                                      <p:by x="300000" y="300000"/>
                                    </p:animScale>
                                  </p:childTnLst>
                                </p:cTn>
                              </p:par>
                              <p:par>
                                <p:cTn id="30" presetID="42" presetClass="path" presetSubtype="0" accel="50000" decel="50000" fill="hold" nodeType="withEffect">
                                  <p:stCondLst>
                                    <p:cond delay="0"/>
                                  </p:stCondLst>
                                  <p:childTnLst>
                                    <p:animMotion origin="layout" path="M -0.00885 -0.08925 L 0.32083 0.45619 " pathEditMode="relative" rAng="0" ptsTypes="AA">
                                      <p:cBhvr>
                                        <p:cTn id="31" dur="3000" fill="hold"/>
                                        <p:tgtEl>
                                          <p:spTgt spid="21518"/>
                                        </p:tgtEl>
                                        <p:attrNameLst>
                                          <p:attrName>ppt_x</p:attrName>
                                          <p:attrName>ppt_y</p:attrName>
                                        </p:attrNameLst>
                                      </p:cBhvr>
                                      <p:rCtr x="165" y="273"/>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3000"/>
                                  </p:stCondLst>
                                  <p:childTnLst>
                                    <p:set>
                                      <p:cBhvr>
                                        <p:cTn id="38" dur="1" fill="hold">
                                          <p:stCondLst>
                                            <p:cond delay="0"/>
                                          </p:stCondLst>
                                        </p:cTn>
                                        <p:tgtEl>
                                          <p:spTgt spid="16">
                                            <p:txEl>
                                              <p:pRg st="1" end="1"/>
                                            </p:txEl>
                                          </p:spTgt>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nodeType="afterEffect">
                                  <p:stCondLst>
                                    <p:cond delay="3000"/>
                                  </p:stCondLst>
                                  <p:childTnLst>
                                    <p:set>
                                      <p:cBhvr>
                                        <p:cTn id="41" dur="1" fill="hold">
                                          <p:stCondLst>
                                            <p:cond delay="0"/>
                                          </p:stCondLst>
                                        </p:cTn>
                                        <p:tgtEl>
                                          <p:spTgt spid="16">
                                            <p:txEl>
                                              <p:pRg st="2" end="2"/>
                                            </p:txEl>
                                          </p:spTgt>
                                        </p:tgtEl>
                                        <p:attrNameLst>
                                          <p:attrName>style.visibility</p:attrName>
                                        </p:attrNameLst>
                                      </p:cBhvr>
                                      <p:to>
                                        <p:strVal val="visible"/>
                                      </p:to>
                                    </p:set>
                                  </p:childTnLst>
                                </p:cTn>
                              </p:par>
                            </p:childTnLst>
                          </p:cTn>
                        </p:par>
                        <p:par>
                          <p:cTn id="42" fill="hold">
                            <p:stCondLst>
                              <p:cond delay="6000"/>
                            </p:stCondLst>
                            <p:childTnLst>
                              <p:par>
                                <p:cTn id="43" presetID="1" presetClass="entr" presetSubtype="0" fill="hold" nodeType="afterEffect">
                                  <p:stCondLst>
                                    <p:cond delay="3000"/>
                                  </p:stCondLst>
                                  <p:childTnLst>
                                    <p:set>
                                      <p:cBhvr>
                                        <p:cTn id="44" dur="1" fill="hold">
                                          <p:stCondLst>
                                            <p:cond delay="0"/>
                                          </p:stCondLst>
                                        </p:cTn>
                                        <p:tgtEl>
                                          <p:spTgt spid="16">
                                            <p:txEl>
                                              <p:pRg st="3" end="3"/>
                                            </p:txEl>
                                          </p:spTgt>
                                        </p:tgtEl>
                                        <p:attrNameLst>
                                          <p:attrName>style.visibility</p:attrName>
                                        </p:attrNameLst>
                                      </p:cBhvr>
                                      <p:to>
                                        <p:strVal val="visible"/>
                                      </p:to>
                                    </p:set>
                                  </p:childTnLst>
                                </p:cTn>
                              </p:par>
                            </p:childTnLst>
                          </p:cTn>
                        </p:par>
                        <p:par>
                          <p:cTn id="45" fill="hold">
                            <p:stCondLst>
                              <p:cond delay="9000"/>
                            </p:stCondLst>
                            <p:childTnLst>
                              <p:par>
                                <p:cTn id="46" presetID="1" presetClass="entr" presetSubtype="0" fill="hold" nodeType="afterEffect">
                                  <p:stCondLst>
                                    <p:cond delay="3000"/>
                                  </p:stCondLst>
                                  <p:childTnLst>
                                    <p:set>
                                      <p:cBhvr>
                                        <p:cTn id="47" dur="1" fill="hold">
                                          <p:stCondLst>
                                            <p:cond delay="0"/>
                                          </p:stCondLst>
                                        </p:cTn>
                                        <p:tgtEl>
                                          <p:spTgt spid="16">
                                            <p:txEl>
                                              <p:pRg st="4" end="4"/>
                                            </p:txEl>
                                          </p:spTgt>
                                        </p:tgtEl>
                                        <p:attrNameLst>
                                          <p:attrName>style.visibility</p:attrName>
                                        </p:attrNameLst>
                                      </p:cBhvr>
                                      <p:to>
                                        <p:strVal val="visible"/>
                                      </p:to>
                                    </p:set>
                                  </p:childTnLst>
                                </p:cTn>
                              </p:par>
                            </p:childTnLst>
                          </p:cTn>
                        </p:par>
                        <p:par>
                          <p:cTn id="48" fill="hold">
                            <p:stCondLst>
                              <p:cond delay="12000"/>
                            </p:stCondLst>
                            <p:childTnLst>
                              <p:par>
                                <p:cTn id="49" presetID="1" presetClass="entr" presetSubtype="0" fill="hold" nodeType="afterEffect">
                                  <p:stCondLst>
                                    <p:cond delay="3000"/>
                                  </p:stCondLst>
                                  <p:childTnLst>
                                    <p:set>
                                      <p:cBhvr>
                                        <p:cTn id="5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p:bldP spid="47" grpId="1"/>
      <p:bldP spid="47" grpId="2"/>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15</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21518" name="Picture 14"/>
          <p:cNvPicPr>
            <a:picLocks noChangeAspect="1" noChangeArrowheads="1"/>
          </p:cNvPicPr>
          <p:nvPr/>
        </p:nvPicPr>
        <p:blipFill>
          <a:blip r:embed="rId2" cstate="print">
            <a:clrChange>
              <a:clrFrom>
                <a:srgbClr val="04080B"/>
              </a:clrFrom>
              <a:clrTo>
                <a:srgbClr val="04080B">
                  <a:alpha val="0"/>
                </a:srgbClr>
              </a:clrTo>
            </a:clrChange>
          </a:blip>
          <a:srcRect/>
          <a:stretch>
            <a:fillRect/>
          </a:stretch>
        </p:blipFill>
        <p:spPr bwMode="auto">
          <a:xfrm>
            <a:off x="4888693" y="2924944"/>
            <a:ext cx="4003787" cy="3312368"/>
          </a:xfrm>
          <a:prstGeom prst="rect">
            <a:avLst/>
          </a:prstGeom>
          <a:noFill/>
          <a:ln w="9525">
            <a:noFill/>
            <a:miter lim="800000"/>
            <a:headEnd/>
            <a:tailEnd/>
          </a:ln>
        </p:spPr>
      </p:pic>
      <p:sp>
        <p:nvSpPr>
          <p:cNvPr id="18" name="Textfeld 17"/>
          <p:cNvSpPr txBox="1"/>
          <p:nvPr/>
        </p:nvSpPr>
        <p:spPr>
          <a:xfrm>
            <a:off x="251520" y="188640"/>
            <a:ext cx="8640960" cy="1200329"/>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7200" b="1" dirty="0" smtClean="0"/>
              <a:t>„</a:t>
            </a:r>
            <a:r>
              <a:rPr lang="de-CH" sz="7200" b="1" dirty="0" err="1" smtClean="0"/>
              <a:t>googeln</a:t>
            </a:r>
            <a:r>
              <a:rPr lang="de-CH" sz="7200" b="1" dirty="0" smtClean="0"/>
              <a:t>“</a:t>
            </a:r>
            <a:endParaRPr lang="de-CH" sz="7200" b="1" dirty="0"/>
          </a:p>
        </p:txBody>
      </p:sp>
      <p:sp>
        <p:nvSpPr>
          <p:cNvPr id="19" name="Textfeld 18"/>
          <p:cNvSpPr txBox="1"/>
          <p:nvPr/>
        </p:nvSpPr>
        <p:spPr>
          <a:xfrm>
            <a:off x="686409" y="2060848"/>
            <a:ext cx="5469767" cy="2862322"/>
          </a:xfrm>
          <a:prstGeom prst="rect">
            <a:avLst/>
          </a:prstGeom>
          <a:noFill/>
        </p:spPr>
        <p:txBody>
          <a:bodyPr wrap="none" rtlCol="0">
            <a:spAutoFit/>
          </a:bodyPr>
          <a:lstStyle/>
          <a:p>
            <a:pPr>
              <a:buFont typeface="Arial" pitchFamily="34" charset="0"/>
              <a:buChar char="•"/>
            </a:pPr>
            <a:r>
              <a:rPr lang="de-CH" sz="3000" b="1" dirty="0" smtClean="0"/>
              <a:t>  Stichwort: Karl May </a:t>
            </a:r>
          </a:p>
          <a:p>
            <a:pPr>
              <a:buFont typeface="Arial" pitchFamily="34" charset="0"/>
              <a:buChar char="•"/>
            </a:pPr>
            <a:r>
              <a:rPr lang="de-CH" sz="3000" b="1" dirty="0" smtClean="0"/>
              <a:t>  Stichwort: Winnetou</a:t>
            </a:r>
          </a:p>
          <a:p>
            <a:pPr>
              <a:buFont typeface="Arial" pitchFamily="34" charset="0"/>
              <a:buChar char="•"/>
            </a:pPr>
            <a:r>
              <a:rPr lang="de-CH" sz="3000" b="1" dirty="0" smtClean="0"/>
              <a:t>  Stichwort: </a:t>
            </a:r>
            <a:r>
              <a:rPr lang="de-CH" sz="3000" b="1" dirty="0" err="1" smtClean="0"/>
              <a:t>Kara</a:t>
            </a:r>
            <a:r>
              <a:rPr lang="de-CH" sz="3000" b="1" dirty="0" smtClean="0"/>
              <a:t> Ben </a:t>
            </a:r>
            <a:r>
              <a:rPr lang="de-CH" sz="3000" b="1" dirty="0" err="1" smtClean="0"/>
              <a:t>Nemsi</a:t>
            </a:r>
            <a:endParaRPr lang="de-CH" sz="3000" b="1" dirty="0" smtClean="0"/>
          </a:p>
          <a:p>
            <a:pPr>
              <a:buFont typeface="Arial" pitchFamily="34" charset="0"/>
              <a:buChar char="•"/>
            </a:pPr>
            <a:r>
              <a:rPr lang="de-CH" sz="3000" b="1" dirty="0" smtClean="0"/>
              <a:t>  Stichwort: Karl May Spiele</a:t>
            </a:r>
          </a:p>
          <a:p>
            <a:pPr>
              <a:buFont typeface="Arial" pitchFamily="34" charset="0"/>
              <a:buChar char="•"/>
            </a:pPr>
            <a:r>
              <a:rPr lang="de-CH" sz="3000" b="1" dirty="0" smtClean="0"/>
              <a:t>  </a:t>
            </a:r>
            <a:r>
              <a:rPr lang="de-CH" sz="3000" b="1" dirty="0" err="1" smtClean="0"/>
              <a:t>Stichwort:Abenteuerspiel</a:t>
            </a:r>
            <a:endParaRPr lang="de-CH" sz="3000" b="1" dirty="0" smtClean="0"/>
          </a:p>
          <a:p>
            <a:endParaRPr lang="de-CH" sz="3000" b="1" dirty="0"/>
          </a:p>
        </p:txBody>
      </p:sp>
      <p:sp>
        <p:nvSpPr>
          <p:cNvPr id="8" name="Textfeld 7"/>
          <p:cNvSpPr txBox="1"/>
          <p:nvPr/>
        </p:nvSpPr>
        <p:spPr>
          <a:xfrm>
            <a:off x="-396552" y="4676943"/>
            <a:ext cx="5716760" cy="1200329"/>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7200" b="1" dirty="0" smtClean="0"/>
              <a:t>„surfen“</a:t>
            </a:r>
            <a:endParaRPr lang="de-CH" sz="7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3000"/>
                                  </p:stCondLst>
                                  <p:childTnLst>
                                    <p:set>
                                      <p:cBhvr>
                                        <p:cTn id="21"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16</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21518" name="Picture 14"/>
          <p:cNvPicPr>
            <a:picLocks noChangeAspect="1" noChangeArrowheads="1"/>
          </p:cNvPicPr>
          <p:nvPr/>
        </p:nvPicPr>
        <p:blipFill>
          <a:blip r:embed="rId2" cstate="print">
            <a:clrChange>
              <a:clrFrom>
                <a:srgbClr val="04080B"/>
              </a:clrFrom>
              <a:clrTo>
                <a:srgbClr val="04080B">
                  <a:alpha val="0"/>
                </a:srgbClr>
              </a:clrTo>
            </a:clrChange>
          </a:blip>
          <a:srcRect/>
          <a:stretch>
            <a:fillRect/>
          </a:stretch>
        </p:blipFill>
        <p:spPr bwMode="auto">
          <a:xfrm>
            <a:off x="5672043" y="3284984"/>
            <a:ext cx="3220437" cy="2664296"/>
          </a:xfrm>
          <a:prstGeom prst="rect">
            <a:avLst/>
          </a:prstGeom>
          <a:noFill/>
          <a:ln w="9525">
            <a:noFill/>
            <a:miter lim="800000"/>
            <a:headEnd/>
            <a:tailEnd/>
          </a:ln>
        </p:spPr>
      </p:pic>
      <p:sp>
        <p:nvSpPr>
          <p:cNvPr id="18" name="Textfeld 17"/>
          <p:cNvSpPr txBox="1"/>
          <p:nvPr/>
        </p:nvSpPr>
        <p:spPr>
          <a:xfrm>
            <a:off x="251520" y="188640"/>
            <a:ext cx="8640960" cy="1200329"/>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7200" b="1" dirty="0" smtClean="0"/>
              <a:t>„</a:t>
            </a:r>
            <a:r>
              <a:rPr lang="de-CH" sz="7200" b="1" dirty="0" err="1" smtClean="0"/>
              <a:t>googeln</a:t>
            </a:r>
            <a:r>
              <a:rPr lang="de-CH" sz="7200" b="1" dirty="0" smtClean="0"/>
              <a:t>“</a:t>
            </a:r>
            <a:endParaRPr lang="de-CH" sz="7200" b="1" dirty="0"/>
          </a:p>
        </p:txBody>
      </p:sp>
      <p:sp>
        <p:nvSpPr>
          <p:cNvPr id="19" name="Textfeld 18"/>
          <p:cNvSpPr txBox="1"/>
          <p:nvPr/>
        </p:nvSpPr>
        <p:spPr>
          <a:xfrm>
            <a:off x="501760" y="2926099"/>
            <a:ext cx="6734536" cy="4247317"/>
          </a:xfrm>
          <a:prstGeom prst="rect">
            <a:avLst/>
          </a:prstGeom>
          <a:noFill/>
        </p:spPr>
        <p:txBody>
          <a:bodyPr wrap="none" rtlCol="0">
            <a:spAutoFit/>
          </a:bodyPr>
          <a:lstStyle/>
          <a:p>
            <a:pPr>
              <a:buFont typeface="Arial" pitchFamily="34" charset="0"/>
              <a:buChar char="•"/>
            </a:pPr>
            <a:r>
              <a:rPr lang="de-CH" sz="3000" b="1" dirty="0" smtClean="0"/>
              <a:t>  Grosses </a:t>
            </a:r>
            <a:r>
              <a:rPr lang="de-CH" sz="3000" b="1" dirty="0" err="1" smtClean="0"/>
              <a:t>Rating</a:t>
            </a:r>
            <a:r>
              <a:rPr lang="de-CH" sz="3000" b="1" dirty="0" smtClean="0"/>
              <a:t> (Einschaltquoten)</a:t>
            </a:r>
          </a:p>
          <a:p>
            <a:pPr>
              <a:buFont typeface="Arial" pitchFamily="34" charset="0"/>
              <a:buChar char="•"/>
            </a:pPr>
            <a:r>
              <a:rPr lang="de-CH" sz="3000" b="1" dirty="0" smtClean="0"/>
              <a:t>  Die wichtigsten Begriffe im Titel </a:t>
            </a:r>
            <a:br>
              <a:rPr lang="de-CH" sz="3000" b="1" dirty="0" smtClean="0"/>
            </a:br>
            <a:r>
              <a:rPr lang="de-CH" sz="3000" b="1" dirty="0" smtClean="0"/>
              <a:t>   oder auf der Frontpage</a:t>
            </a:r>
          </a:p>
          <a:p>
            <a:pPr>
              <a:buFont typeface="Arial" pitchFamily="34" charset="0"/>
              <a:buChar char="•"/>
            </a:pPr>
            <a:r>
              <a:rPr lang="de-CH" sz="3000" b="1" dirty="0" smtClean="0"/>
              <a:t>  Aktualität (Tagesaktualität)</a:t>
            </a:r>
          </a:p>
          <a:p>
            <a:pPr>
              <a:buFont typeface="Arial" pitchFamily="34" charset="0"/>
              <a:buChar char="•"/>
            </a:pPr>
            <a:r>
              <a:rPr lang="de-CH" sz="3000" b="1" dirty="0" smtClean="0"/>
              <a:t>  Interaktives Angebot </a:t>
            </a:r>
            <a:br>
              <a:rPr lang="de-CH" sz="3000" b="1" dirty="0" smtClean="0"/>
            </a:br>
            <a:r>
              <a:rPr lang="de-CH" sz="3000" b="1" dirty="0" smtClean="0"/>
              <a:t>   (spielen, kommentieren etc.)</a:t>
            </a:r>
          </a:p>
          <a:p>
            <a:pPr>
              <a:buFont typeface="Arial" pitchFamily="34" charset="0"/>
              <a:buChar char="•"/>
            </a:pPr>
            <a:r>
              <a:rPr lang="de-CH" sz="3000" b="1" dirty="0" smtClean="0"/>
              <a:t>  Verlinken (und klarer Ausstieg)</a:t>
            </a:r>
          </a:p>
          <a:p>
            <a:pPr>
              <a:buFont typeface="Arial" pitchFamily="34" charset="0"/>
              <a:buChar char="•"/>
            </a:pPr>
            <a:endParaRPr lang="de-CH" sz="3000" b="1" dirty="0" smtClean="0"/>
          </a:p>
          <a:p>
            <a:endParaRPr lang="de-CH" sz="3000" b="1" dirty="0"/>
          </a:p>
        </p:txBody>
      </p:sp>
      <p:sp>
        <p:nvSpPr>
          <p:cNvPr id="9" name="Textfeld 8"/>
          <p:cNvSpPr txBox="1"/>
          <p:nvPr/>
        </p:nvSpPr>
        <p:spPr>
          <a:xfrm>
            <a:off x="827584" y="1700808"/>
            <a:ext cx="7020192" cy="1015663"/>
          </a:xfrm>
          <a:prstGeom prst="rect">
            <a:avLst/>
          </a:prstGeom>
          <a:noFill/>
        </p:spPr>
        <p:txBody>
          <a:bodyPr wrap="none" rtlCol="0">
            <a:spAutoFit/>
          </a:bodyPr>
          <a:lstStyle/>
          <a:p>
            <a:r>
              <a:rPr lang="de-CH" sz="3000" b="1" dirty="0" smtClean="0"/>
              <a:t>Die wichtigsten Voraussetzungen für </a:t>
            </a:r>
            <a:br>
              <a:rPr lang="de-CH" sz="3000" b="1" dirty="0" smtClean="0"/>
            </a:br>
            <a:r>
              <a:rPr lang="de-CH" sz="3000" b="1" dirty="0" smtClean="0"/>
              <a:t>eine hohe Beachtung:   </a:t>
            </a:r>
            <a:endParaRPr lang="de-CH" sz="3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17</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18" name="Textfeld 17"/>
          <p:cNvSpPr txBox="1"/>
          <p:nvPr/>
        </p:nvSpPr>
        <p:spPr>
          <a:xfrm>
            <a:off x="251520" y="188640"/>
            <a:ext cx="8640960" cy="10926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6500" b="1" dirty="0" smtClean="0"/>
              <a:t>Soziale Netzwerke</a:t>
            </a:r>
            <a:endParaRPr lang="de-CH" sz="6500" b="1" dirty="0"/>
          </a:p>
        </p:txBody>
      </p:sp>
      <p:sp>
        <p:nvSpPr>
          <p:cNvPr id="17" name="Textfeld 16"/>
          <p:cNvSpPr txBox="1"/>
          <p:nvPr/>
        </p:nvSpPr>
        <p:spPr>
          <a:xfrm>
            <a:off x="867371" y="1412776"/>
            <a:ext cx="6296917" cy="1754326"/>
          </a:xfrm>
          <a:prstGeom prst="rect">
            <a:avLst/>
          </a:prstGeom>
          <a:noFill/>
        </p:spPr>
        <p:txBody>
          <a:bodyPr wrap="none" rtlCol="0">
            <a:spAutoFit/>
          </a:bodyPr>
          <a:lstStyle/>
          <a:p>
            <a:pPr>
              <a:buFont typeface="Arial" pitchFamily="34" charset="0"/>
              <a:buChar char="•"/>
            </a:pPr>
            <a:r>
              <a:rPr lang="de-CH" sz="3600" dirty="0" smtClean="0"/>
              <a:t>  Neuer Lebensraum</a:t>
            </a:r>
          </a:p>
          <a:p>
            <a:pPr>
              <a:buFont typeface="Arial" pitchFamily="34" charset="0"/>
              <a:buChar char="•"/>
            </a:pPr>
            <a:r>
              <a:rPr lang="de-CH" sz="3600" dirty="0" smtClean="0"/>
              <a:t>  Informationsaustausch</a:t>
            </a:r>
          </a:p>
          <a:p>
            <a:pPr>
              <a:buFont typeface="Arial" pitchFamily="34" charset="0"/>
              <a:buChar char="•"/>
            </a:pPr>
            <a:r>
              <a:rPr lang="de-CH" sz="3600" dirty="0" smtClean="0"/>
              <a:t>  Kontakt – Freunde - Familie</a:t>
            </a:r>
            <a:endParaRPr lang="de-CH" sz="3600" dirty="0"/>
          </a:p>
        </p:txBody>
      </p:sp>
      <p:pic>
        <p:nvPicPr>
          <p:cNvPr id="19467" name="Picture 11"/>
          <p:cNvPicPr>
            <a:picLocks noChangeAspect="1" noChangeArrowheads="1"/>
          </p:cNvPicPr>
          <p:nvPr/>
        </p:nvPicPr>
        <p:blipFill>
          <a:blip r:embed="rId2" cstate="print">
            <a:clrChange>
              <a:clrFrom>
                <a:srgbClr val="05080B"/>
              </a:clrFrom>
              <a:clrTo>
                <a:srgbClr val="05080B">
                  <a:alpha val="0"/>
                </a:srgbClr>
              </a:clrTo>
            </a:clrChange>
          </a:blip>
          <a:srcRect/>
          <a:stretch>
            <a:fillRect/>
          </a:stretch>
        </p:blipFill>
        <p:spPr bwMode="auto">
          <a:xfrm>
            <a:off x="709414" y="3543300"/>
            <a:ext cx="4438650" cy="33147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5887161" y="3717032"/>
            <a:ext cx="3149335" cy="2362001"/>
          </a:xfrm>
          <a:prstGeom prst="rect">
            <a:avLst/>
          </a:prstGeom>
          <a:ln>
            <a:noFill/>
          </a:ln>
          <a:effectLst>
            <a:softEdge rad="112500"/>
          </a:effectLst>
          <a:scene3d>
            <a:camera prst="perspectiveContrastingLeftFacing"/>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fade">
                                      <p:cBhvr>
                                        <p:cTn id="7" dur="5000"/>
                                        <p:tgtEl>
                                          <p:spTgt spid="194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18</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18" name="Textfeld 17"/>
          <p:cNvSpPr txBox="1"/>
          <p:nvPr/>
        </p:nvSpPr>
        <p:spPr>
          <a:xfrm>
            <a:off x="251520" y="188640"/>
            <a:ext cx="8640960" cy="10926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6500" b="1" dirty="0" smtClean="0"/>
              <a:t>Soziale Netzwerke</a:t>
            </a:r>
            <a:endParaRPr lang="de-CH" sz="6500" b="1" dirty="0"/>
          </a:p>
        </p:txBody>
      </p:sp>
      <p:pic>
        <p:nvPicPr>
          <p:cNvPr id="19458" name="Picture 2"/>
          <p:cNvPicPr>
            <a:picLocks noChangeAspect="1" noChangeArrowheads="1"/>
          </p:cNvPicPr>
          <p:nvPr/>
        </p:nvPicPr>
        <p:blipFill>
          <a:blip r:embed="rId3" cstate="print"/>
          <a:srcRect/>
          <a:stretch>
            <a:fillRect/>
          </a:stretch>
        </p:blipFill>
        <p:spPr bwMode="auto">
          <a:xfrm>
            <a:off x="5887161" y="3717032"/>
            <a:ext cx="3149335" cy="2362001"/>
          </a:xfrm>
          <a:prstGeom prst="rect">
            <a:avLst/>
          </a:prstGeom>
          <a:ln>
            <a:noFill/>
          </a:ln>
          <a:effectLst>
            <a:softEdge rad="112500"/>
          </a:effectLst>
          <a:scene3d>
            <a:camera prst="perspectiveContrastingLeftFacing"/>
            <a:lightRig rig="threePt" dir="t"/>
          </a:scene3d>
        </p:spPr>
      </p:pic>
      <p:pic>
        <p:nvPicPr>
          <p:cNvPr id="19468" name="Picture 12"/>
          <p:cNvPicPr>
            <a:picLocks noChangeAspect="1" noChangeArrowheads="1"/>
          </p:cNvPicPr>
          <p:nvPr/>
        </p:nvPicPr>
        <p:blipFill>
          <a:blip r:embed="rId4" cstate="print"/>
          <a:srcRect/>
          <a:stretch>
            <a:fillRect/>
          </a:stretch>
        </p:blipFill>
        <p:spPr bwMode="auto">
          <a:xfrm>
            <a:off x="631676" y="1628800"/>
            <a:ext cx="5524500" cy="4010025"/>
          </a:xfrm>
          <a:prstGeom prst="rect">
            <a:avLst/>
          </a:prstGeom>
          <a:noFill/>
          <a:ln w="9525">
            <a:noFill/>
            <a:miter lim="800000"/>
            <a:headEnd/>
            <a:tailEnd/>
          </a:ln>
        </p:spPr>
      </p:pic>
      <p:pic>
        <p:nvPicPr>
          <p:cNvPr id="19469" name="Picture 13"/>
          <p:cNvPicPr>
            <a:picLocks noChangeAspect="1" noChangeArrowheads="1"/>
          </p:cNvPicPr>
          <p:nvPr/>
        </p:nvPicPr>
        <p:blipFill>
          <a:blip r:embed="rId5" cstate="print"/>
          <a:srcRect/>
          <a:stretch>
            <a:fillRect/>
          </a:stretch>
        </p:blipFill>
        <p:spPr bwMode="auto">
          <a:xfrm>
            <a:off x="971600" y="6093296"/>
            <a:ext cx="1362075" cy="504825"/>
          </a:xfrm>
          <a:prstGeom prst="rect">
            <a:avLst/>
          </a:prstGeom>
          <a:noFill/>
          <a:ln w="9525">
            <a:noFill/>
            <a:miter lim="800000"/>
            <a:headEnd/>
            <a:tailEnd/>
          </a:ln>
        </p:spPr>
      </p:pic>
      <p:pic>
        <p:nvPicPr>
          <p:cNvPr id="19470" name="Picture 14"/>
          <p:cNvPicPr>
            <a:picLocks noChangeAspect="1" noChangeArrowheads="1"/>
          </p:cNvPicPr>
          <p:nvPr/>
        </p:nvPicPr>
        <p:blipFill>
          <a:blip r:embed="rId6" cstate="print"/>
          <a:srcRect/>
          <a:stretch>
            <a:fillRect/>
          </a:stretch>
        </p:blipFill>
        <p:spPr bwMode="auto">
          <a:xfrm>
            <a:off x="2556997" y="6093296"/>
            <a:ext cx="1366931" cy="504056"/>
          </a:xfrm>
          <a:prstGeom prst="rect">
            <a:avLst/>
          </a:prstGeom>
          <a:noFill/>
          <a:ln w="9525">
            <a:noFill/>
            <a:miter lim="800000"/>
            <a:headEnd/>
            <a:tailEnd/>
          </a:ln>
        </p:spPr>
      </p:pic>
      <p:pic>
        <p:nvPicPr>
          <p:cNvPr id="19471" name="Picture 15"/>
          <p:cNvPicPr>
            <a:picLocks noChangeAspect="1" noChangeArrowheads="1"/>
          </p:cNvPicPr>
          <p:nvPr/>
        </p:nvPicPr>
        <p:blipFill>
          <a:blip r:embed="rId7" cstate="print"/>
          <a:srcRect/>
          <a:stretch>
            <a:fillRect/>
          </a:stretch>
        </p:blipFill>
        <p:spPr bwMode="auto">
          <a:xfrm>
            <a:off x="4139952" y="6093296"/>
            <a:ext cx="864096" cy="486054"/>
          </a:xfrm>
          <a:prstGeom prst="rect">
            <a:avLst/>
          </a:prstGeom>
          <a:noFill/>
          <a:ln w="9525">
            <a:noFill/>
            <a:miter lim="800000"/>
            <a:headEnd/>
            <a:tailEnd/>
          </a:ln>
        </p:spPr>
      </p:pic>
      <p:pic>
        <p:nvPicPr>
          <p:cNvPr id="19472" name="Picture 16"/>
          <p:cNvPicPr>
            <a:picLocks noChangeAspect="1" noChangeArrowheads="1"/>
          </p:cNvPicPr>
          <p:nvPr/>
        </p:nvPicPr>
        <p:blipFill>
          <a:blip r:embed="rId8" cstate="print"/>
          <a:srcRect t="11215" b="14580"/>
          <a:stretch>
            <a:fillRect/>
          </a:stretch>
        </p:blipFill>
        <p:spPr bwMode="auto">
          <a:xfrm>
            <a:off x="5220072" y="6101020"/>
            <a:ext cx="893134" cy="496332"/>
          </a:xfrm>
          <a:prstGeom prst="rect">
            <a:avLst/>
          </a:prstGeom>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19469"/>
                                        </p:tgtEl>
                                        <p:attrNameLst>
                                          <p:attrName>style.visibility</p:attrName>
                                        </p:attrNameLst>
                                      </p:cBhvr>
                                      <p:to>
                                        <p:strVal val="visible"/>
                                      </p:to>
                                    </p:set>
                                  </p:childTnLst>
                                </p:cTn>
                              </p:par>
                            </p:childTnLst>
                          </p:cTn>
                        </p:par>
                        <p:par>
                          <p:cTn id="7" fill="hold">
                            <p:stCondLst>
                              <p:cond delay="1000"/>
                            </p:stCondLst>
                            <p:childTnLst>
                              <p:par>
                                <p:cTn id="8" presetID="35" presetClass="emph" presetSubtype="0" repeatCount="2000" fill="hold" nodeType="afterEffect">
                                  <p:stCondLst>
                                    <p:cond delay="1000"/>
                                  </p:stCondLst>
                                  <p:childTnLst>
                                    <p:anim calcmode="discrete" valueType="str">
                                      <p:cBhvr>
                                        <p:cTn id="9" dur="1000" fill="hold"/>
                                        <p:tgtEl>
                                          <p:spTgt spid="19469"/>
                                        </p:tgtEl>
                                        <p:attrNameLst>
                                          <p:attrName>style.visibility</p:attrName>
                                        </p:attrNameLst>
                                      </p:cBhvr>
                                      <p:tavLst>
                                        <p:tav tm="0">
                                          <p:val>
                                            <p:strVal val="hidden"/>
                                          </p:val>
                                        </p:tav>
                                        <p:tav tm="50000">
                                          <p:val>
                                            <p:strVal val="visible"/>
                                          </p:val>
                                        </p:tav>
                                      </p:tavLst>
                                    </p:anim>
                                  </p:childTnLst>
                                  <p:subTnLst>
                                    <p:audio>
                                      <p:cMediaNode vol="87000">
                                        <p:cTn display="0" masterRel="sameClick">
                                          <p:stCondLst>
                                            <p:cond evt="begin" delay="0">
                                              <p:tn val="8"/>
                                            </p:cond>
                                          </p:stCondLst>
                                          <p:endCondLst>
                                            <p:cond evt="onStopAudio" delay="0">
                                              <p:tgtEl>
                                                <p:sldTgt/>
                                              </p:tgtEl>
                                            </p:cond>
                                          </p:endCondLst>
                                        </p:cTn>
                                        <p:tgtEl>
                                          <p:sndTgt r:embed="rId2" name="drumroll.wav"/>
                                        </p:tgtEl>
                                      </p:cMediaNode>
                                    </p:audio>
                                  </p:subTnLst>
                                </p:cTn>
                              </p:par>
                            </p:childTnLst>
                          </p:cTn>
                        </p:par>
                        <p:par>
                          <p:cTn id="10" fill="hold">
                            <p:stCondLst>
                              <p:cond delay="4000"/>
                            </p:stCondLst>
                            <p:childTnLst>
                              <p:par>
                                <p:cTn id="11" presetID="1" presetClass="entr" presetSubtype="0" fill="hold" nodeType="afterEffect">
                                  <p:stCondLst>
                                    <p:cond delay="1000"/>
                                  </p:stCondLst>
                                  <p:childTnLst>
                                    <p:set>
                                      <p:cBhvr>
                                        <p:cTn id="12" dur="1" fill="hold">
                                          <p:stCondLst>
                                            <p:cond delay="0"/>
                                          </p:stCondLst>
                                        </p:cTn>
                                        <p:tgtEl>
                                          <p:spTgt spid="19470"/>
                                        </p:tgtEl>
                                        <p:attrNameLst>
                                          <p:attrName>style.visibility</p:attrName>
                                        </p:attrNameLst>
                                      </p:cBhvr>
                                      <p:to>
                                        <p:strVal val="visible"/>
                                      </p:to>
                                    </p:set>
                                  </p:childTnLst>
                                </p:cTn>
                              </p:par>
                            </p:childTnLst>
                          </p:cTn>
                        </p:par>
                        <p:par>
                          <p:cTn id="13" fill="hold">
                            <p:stCondLst>
                              <p:cond delay="5000"/>
                            </p:stCondLst>
                            <p:childTnLst>
                              <p:par>
                                <p:cTn id="14" presetID="35" presetClass="emph" presetSubtype="0" repeatCount="2000" fill="hold" nodeType="afterEffect">
                                  <p:stCondLst>
                                    <p:cond delay="1000"/>
                                  </p:stCondLst>
                                  <p:childTnLst>
                                    <p:anim calcmode="discrete" valueType="str">
                                      <p:cBhvr>
                                        <p:cTn id="15" dur="1000" fill="hold"/>
                                        <p:tgtEl>
                                          <p:spTgt spid="1947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2" name="drumroll.wav"/>
                                        </p:tgtEl>
                                      </p:cMediaNode>
                                    </p:audio>
                                  </p:subTnLst>
                                </p:cTn>
                              </p:par>
                            </p:childTnLst>
                          </p:cTn>
                        </p:par>
                        <p:par>
                          <p:cTn id="16" fill="hold">
                            <p:stCondLst>
                              <p:cond delay="8000"/>
                            </p:stCondLst>
                            <p:childTnLst>
                              <p:par>
                                <p:cTn id="17" presetID="1" presetClass="entr" presetSubtype="0" fill="hold" nodeType="afterEffect">
                                  <p:stCondLst>
                                    <p:cond delay="1000"/>
                                  </p:stCondLst>
                                  <p:childTnLst>
                                    <p:set>
                                      <p:cBhvr>
                                        <p:cTn id="18" dur="1" fill="hold">
                                          <p:stCondLst>
                                            <p:cond delay="0"/>
                                          </p:stCondLst>
                                        </p:cTn>
                                        <p:tgtEl>
                                          <p:spTgt spid="19471"/>
                                        </p:tgtEl>
                                        <p:attrNameLst>
                                          <p:attrName>style.visibility</p:attrName>
                                        </p:attrNameLst>
                                      </p:cBhvr>
                                      <p:to>
                                        <p:strVal val="visible"/>
                                      </p:to>
                                    </p:set>
                                  </p:childTnLst>
                                </p:cTn>
                              </p:par>
                            </p:childTnLst>
                          </p:cTn>
                        </p:par>
                        <p:par>
                          <p:cTn id="19" fill="hold">
                            <p:stCondLst>
                              <p:cond delay="9000"/>
                            </p:stCondLst>
                            <p:childTnLst>
                              <p:par>
                                <p:cTn id="20" presetID="35" presetClass="emph" presetSubtype="0" repeatCount="2000" fill="hold" nodeType="afterEffect">
                                  <p:stCondLst>
                                    <p:cond delay="1000"/>
                                  </p:stCondLst>
                                  <p:childTnLst>
                                    <p:anim calcmode="discrete" valueType="str">
                                      <p:cBhvr>
                                        <p:cTn id="21" dur="1000" fill="hold"/>
                                        <p:tgtEl>
                                          <p:spTgt spid="1947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2" name="drumroll.wav"/>
                                        </p:tgtEl>
                                      </p:cMediaNode>
                                    </p:audio>
                                  </p:subTnLst>
                                </p:cTn>
                              </p:par>
                            </p:childTnLst>
                          </p:cTn>
                        </p:par>
                        <p:par>
                          <p:cTn id="22" fill="hold">
                            <p:stCondLst>
                              <p:cond delay="12000"/>
                            </p:stCondLst>
                            <p:childTnLst>
                              <p:par>
                                <p:cTn id="23" presetID="1" presetClass="entr" presetSubtype="0" fill="hold" nodeType="afterEffect">
                                  <p:stCondLst>
                                    <p:cond delay="1000"/>
                                  </p:stCondLst>
                                  <p:childTnLst>
                                    <p:set>
                                      <p:cBhvr>
                                        <p:cTn id="24" dur="1" fill="hold">
                                          <p:stCondLst>
                                            <p:cond delay="0"/>
                                          </p:stCondLst>
                                        </p:cTn>
                                        <p:tgtEl>
                                          <p:spTgt spid="19472"/>
                                        </p:tgtEl>
                                        <p:attrNameLst>
                                          <p:attrName>style.visibility</p:attrName>
                                        </p:attrNameLst>
                                      </p:cBhvr>
                                      <p:to>
                                        <p:strVal val="visible"/>
                                      </p:to>
                                    </p:set>
                                  </p:childTnLst>
                                </p:cTn>
                              </p:par>
                            </p:childTnLst>
                          </p:cTn>
                        </p:par>
                        <p:par>
                          <p:cTn id="25" fill="hold">
                            <p:stCondLst>
                              <p:cond delay="13000"/>
                            </p:stCondLst>
                            <p:childTnLst>
                              <p:par>
                                <p:cTn id="26" presetID="35" presetClass="emph" presetSubtype="0" repeatCount="2000" fill="hold" nodeType="afterEffect">
                                  <p:stCondLst>
                                    <p:cond delay="1000"/>
                                  </p:stCondLst>
                                  <p:childTnLst>
                                    <p:anim calcmode="discrete" valueType="str">
                                      <p:cBhvr>
                                        <p:cTn id="27" dur="1000" fill="hold"/>
                                        <p:tgtEl>
                                          <p:spTgt spid="1947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19</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18" name="Textfeld 17"/>
          <p:cNvSpPr txBox="1"/>
          <p:nvPr/>
        </p:nvSpPr>
        <p:spPr>
          <a:xfrm>
            <a:off x="251520" y="188640"/>
            <a:ext cx="8640960" cy="10926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6500" b="1" dirty="0" smtClean="0"/>
              <a:t>Soziale Netzwerke</a:t>
            </a:r>
            <a:endParaRPr lang="de-CH" sz="6500" b="1" dirty="0"/>
          </a:p>
        </p:txBody>
      </p:sp>
      <p:pic>
        <p:nvPicPr>
          <p:cNvPr id="19458" name="Picture 2"/>
          <p:cNvPicPr>
            <a:picLocks noChangeAspect="1" noChangeArrowheads="1"/>
          </p:cNvPicPr>
          <p:nvPr/>
        </p:nvPicPr>
        <p:blipFill>
          <a:blip r:embed="rId2" cstate="print"/>
          <a:srcRect/>
          <a:stretch>
            <a:fillRect/>
          </a:stretch>
        </p:blipFill>
        <p:spPr bwMode="auto">
          <a:xfrm>
            <a:off x="5887161" y="3717032"/>
            <a:ext cx="3149335" cy="2362001"/>
          </a:xfrm>
          <a:prstGeom prst="rect">
            <a:avLst/>
          </a:prstGeom>
          <a:ln>
            <a:noFill/>
          </a:ln>
          <a:effectLst>
            <a:softEdge rad="112500"/>
          </a:effectLst>
          <a:scene3d>
            <a:camera prst="perspectiveContrastingLeftFacing"/>
            <a:lightRig rig="threePt" dir="t"/>
          </a:scene3d>
        </p:spPr>
      </p:pic>
      <p:pic>
        <p:nvPicPr>
          <p:cNvPr id="19469" name="Picture 13"/>
          <p:cNvPicPr>
            <a:picLocks noChangeAspect="1" noChangeArrowheads="1"/>
          </p:cNvPicPr>
          <p:nvPr/>
        </p:nvPicPr>
        <p:blipFill>
          <a:blip r:embed="rId3" cstate="print"/>
          <a:srcRect/>
          <a:stretch>
            <a:fillRect/>
          </a:stretch>
        </p:blipFill>
        <p:spPr bwMode="auto">
          <a:xfrm>
            <a:off x="971600" y="6093296"/>
            <a:ext cx="1362075" cy="504825"/>
          </a:xfrm>
          <a:prstGeom prst="rect">
            <a:avLst/>
          </a:prstGeom>
          <a:noFill/>
          <a:ln w="9525">
            <a:noFill/>
            <a:miter lim="800000"/>
            <a:headEnd/>
            <a:tailEnd/>
          </a:ln>
        </p:spPr>
      </p:pic>
      <p:pic>
        <p:nvPicPr>
          <p:cNvPr id="19470" name="Picture 14"/>
          <p:cNvPicPr>
            <a:picLocks noChangeAspect="1" noChangeArrowheads="1"/>
          </p:cNvPicPr>
          <p:nvPr/>
        </p:nvPicPr>
        <p:blipFill>
          <a:blip r:embed="rId4" cstate="print"/>
          <a:srcRect/>
          <a:stretch>
            <a:fillRect/>
          </a:stretch>
        </p:blipFill>
        <p:spPr bwMode="auto">
          <a:xfrm>
            <a:off x="2556997" y="6093296"/>
            <a:ext cx="1366931" cy="504056"/>
          </a:xfrm>
          <a:prstGeom prst="rect">
            <a:avLst/>
          </a:prstGeom>
          <a:noFill/>
          <a:ln w="9525">
            <a:noFill/>
            <a:miter lim="800000"/>
            <a:headEnd/>
            <a:tailEnd/>
          </a:ln>
        </p:spPr>
      </p:pic>
      <p:pic>
        <p:nvPicPr>
          <p:cNvPr id="19471" name="Picture 15"/>
          <p:cNvPicPr>
            <a:picLocks noChangeAspect="1" noChangeArrowheads="1"/>
          </p:cNvPicPr>
          <p:nvPr/>
        </p:nvPicPr>
        <p:blipFill>
          <a:blip r:embed="rId5" cstate="print"/>
          <a:srcRect/>
          <a:stretch>
            <a:fillRect/>
          </a:stretch>
        </p:blipFill>
        <p:spPr bwMode="auto">
          <a:xfrm>
            <a:off x="4139952" y="6093296"/>
            <a:ext cx="864096" cy="486054"/>
          </a:xfrm>
          <a:prstGeom prst="rect">
            <a:avLst/>
          </a:prstGeom>
          <a:noFill/>
          <a:ln w="9525">
            <a:noFill/>
            <a:miter lim="800000"/>
            <a:headEnd/>
            <a:tailEnd/>
          </a:ln>
        </p:spPr>
      </p:pic>
      <p:pic>
        <p:nvPicPr>
          <p:cNvPr id="19472" name="Picture 16"/>
          <p:cNvPicPr>
            <a:picLocks noChangeAspect="1" noChangeArrowheads="1"/>
          </p:cNvPicPr>
          <p:nvPr/>
        </p:nvPicPr>
        <p:blipFill>
          <a:blip r:embed="rId6" cstate="print"/>
          <a:srcRect t="11215" b="14580"/>
          <a:stretch>
            <a:fillRect/>
          </a:stretch>
        </p:blipFill>
        <p:spPr bwMode="auto">
          <a:xfrm>
            <a:off x="5220072" y="6101020"/>
            <a:ext cx="893134" cy="496332"/>
          </a:xfrm>
          <a:prstGeom prst="rect">
            <a:avLst/>
          </a:prstGeom>
          <a:ln w="9525">
            <a:noFill/>
            <a:miter lim="800000"/>
            <a:headEnd/>
            <a:tailEnd/>
          </a:ln>
        </p:spPr>
      </p:pic>
      <p:sp>
        <p:nvSpPr>
          <p:cNvPr id="24" name="Textfeld 23"/>
          <p:cNvSpPr txBox="1"/>
          <p:nvPr/>
        </p:nvSpPr>
        <p:spPr>
          <a:xfrm>
            <a:off x="627733" y="1916832"/>
            <a:ext cx="5578771" cy="2862322"/>
          </a:xfrm>
          <a:prstGeom prst="rect">
            <a:avLst/>
          </a:prstGeom>
          <a:noFill/>
        </p:spPr>
        <p:txBody>
          <a:bodyPr wrap="none" rtlCol="0">
            <a:spAutoFit/>
          </a:bodyPr>
          <a:lstStyle/>
          <a:p>
            <a:pPr>
              <a:buFont typeface="Arial" pitchFamily="34" charset="0"/>
              <a:buChar char="•"/>
            </a:pPr>
            <a:r>
              <a:rPr lang="de-CH" sz="3600" b="1" dirty="0" smtClean="0"/>
              <a:t>  Stichwort: Karl May</a:t>
            </a:r>
          </a:p>
          <a:p>
            <a:pPr>
              <a:buFont typeface="Arial" pitchFamily="34" charset="0"/>
              <a:buChar char="•"/>
            </a:pPr>
            <a:r>
              <a:rPr lang="de-CH" sz="3600" b="1" dirty="0" smtClean="0"/>
              <a:t>  Stichwort: Pierre Brice</a:t>
            </a:r>
          </a:p>
          <a:p>
            <a:pPr>
              <a:buFont typeface="Arial" pitchFamily="34" charset="0"/>
              <a:buChar char="•"/>
            </a:pPr>
            <a:r>
              <a:rPr lang="de-CH" sz="3600" b="1" dirty="0" smtClean="0"/>
              <a:t>  Gruppensuche</a:t>
            </a:r>
          </a:p>
          <a:p>
            <a:pPr>
              <a:buFont typeface="Arial" pitchFamily="34" charset="0"/>
              <a:buChar char="•"/>
            </a:pPr>
            <a:r>
              <a:rPr lang="de-CH" sz="3600" b="1" dirty="0" smtClean="0"/>
              <a:t>  Veranstaltungen</a:t>
            </a:r>
          </a:p>
          <a:p>
            <a:pPr>
              <a:buFont typeface="Arial" pitchFamily="34" charset="0"/>
              <a:buChar char="•"/>
            </a:pPr>
            <a:r>
              <a:rPr lang="de-CH" sz="3600" b="1" dirty="0" smtClean="0"/>
              <a:t>  Stichwort: Steve Lee</a:t>
            </a:r>
            <a:endParaRPr lang="de-CH" sz="3600" b="1"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0" y="188640"/>
            <a:ext cx="9144000" cy="1440160"/>
          </a:xfrm>
        </p:spPr>
        <p:txBody>
          <a:bodyPr/>
          <a:lstStyle/>
          <a:p>
            <a:pPr algn="ctr"/>
            <a:r>
              <a:rPr lang="de-CH" sz="4600" dirty="0" smtClean="0"/>
              <a:t>Direkte Sozialisationsagenten</a:t>
            </a:r>
            <a:endParaRPr lang="de-CH" sz="4600" dirty="0"/>
          </a:p>
        </p:txBody>
      </p:sp>
      <p:sp>
        <p:nvSpPr>
          <p:cNvPr id="11" name="Untertitel 10"/>
          <p:cNvSpPr>
            <a:spLocks noGrp="1"/>
          </p:cNvSpPr>
          <p:nvPr>
            <p:ph type="subTitle" sz="quarter" idx="1"/>
          </p:nvPr>
        </p:nvSpPr>
        <p:spPr>
          <a:xfrm>
            <a:off x="827584" y="4293096"/>
            <a:ext cx="7487816" cy="2304256"/>
          </a:xfrm>
        </p:spPr>
        <p:txBody>
          <a:bodyPr/>
          <a:lstStyle/>
          <a:p>
            <a:pPr algn="l">
              <a:spcBef>
                <a:spcPts val="0"/>
              </a:spcBef>
            </a:pPr>
            <a:endParaRPr lang="de-CH" sz="2400" dirty="0" smtClean="0"/>
          </a:p>
          <a:p>
            <a:pPr algn="l">
              <a:spcBef>
                <a:spcPts val="0"/>
              </a:spcBef>
            </a:pPr>
            <a:r>
              <a:rPr lang="de-CH" sz="2400" dirty="0" smtClean="0"/>
              <a:t>Freie Lektüre </a:t>
            </a:r>
          </a:p>
          <a:p>
            <a:pPr algn="l">
              <a:spcBef>
                <a:spcPts val="0"/>
              </a:spcBef>
            </a:pPr>
            <a:r>
              <a:rPr lang="de-CH" sz="2400" dirty="0" smtClean="0"/>
              <a:t>Fernsehen</a:t>
            </a:r>
          </a:p>
          <a:p>
            <a:pPr algn="l">
              <a:spcBef>
                <a:spcPts val="0"/>
              </a:spcBef>
            </a:pPr>
            <a:r>
              <a:rPr lang="de-CH" sz="2400" dirty="0" smtClean="0"/>
              <a:t>Computer</a:t>
            </a:r>
          </a:p>
          <a:p>
            <a:pPr algn="l">
              <a:spcBef>
                <a:spcPts val="0"/>
              </a:spcBef>
            </a:pPr>
            <a:r>
              <a:rPr lang="de-CH" sz="2400" dirty="0" err="1" smtClean="0"/>
              <a:t>Videogames</a:t>
            </a:r>
            <a:endParaRPr lang="de-CH" sz="2400" dirty="0" smtClean="0"/>
          </a:p>
          <a:p>
            <a:pPr algn="l">
              <a:spcBef>
                <a:spcPts val="0"/>
              </a:spcBef>
            </a:pPr>
            <a:r>
              <a:rPr lang="de-CH" sz="2400" dirty="0" smtClean="0"/>
              <a:t>Festspiele</a:t>
            </a:r>
          </a:p>
          <a:p>
            <a:pPr algn="l">
              <a:spcBef>
                <a:spcPts val="0"/>
              </a:spcBef>
            </a:pPr>
            <a:r>
              <a:rPr lang="de-CH" sz="2400" dirty="0" smtClean="0"/>
              <a:t>Soziale Netzwerke</a:t>
            </a:r>
          </a:p>
          <a:p>
            <a:pPr algn="l">
              <a:spcBef>
                <a:spcPts val="0"/>
              </a:spcBef>
            </a:pPr>
            <a:endParaRPr lang="de-CH" sz="2400" dirty="0" smtClean="0"/>
          </a:p>
          <a:p>
            <a:pPr algn="l">
              <a:spcBef>
                <a:spcPts val="0"/>
              </a:spcBef>
            </a:pPr>
            <a:endParaRPr lang="de-CH" sz="24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2</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12" name="Titel 1"/>
          <p:cNvSpPr txBox="1">
            <a:spLocks/>
          </p:cNvSpPr>
          <p:nvPr/>
        </p:nvSpPr>
        <p:spPr bwMode="auto">
          <a:xfrm>
            <a:off x="0" y="2924944"/>
            <a:ext cx="9144000"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4600" kern="0" dirty="0" err="1" smtClean="0">
                <a:solidFill>
                  <a:schemeClr val="tx2"/>
                </a:solidFill>
                <a:effectLst>
                  <a:outerShdw blurRad="38100" dist="38100" dir="2700000" algn="tl">
                    <a:srgbClr val="FFFFFF"/>
                  </a:outerShdw>
                </a:effectLst>
                <a:latin typeface="+mj-lt"/>
                <a:ea typeface="+mj-ea"/>
                <a:cs typeface="+mj-cs"/>
              </a:rPr>
              <a:t>Ind</a:t>
            </a:r>
            <a:r>
              <a:rPr kumimoji="0" lang="de-CH" sz="4600" b="0" i="0" u="none" strike="noStrike" kern="0" cap="none" spc="0" normalizeH="0" baseline="0" noProof="0" dirty="0" err="1" smtClean="0">
                <a:ln>
                  <a:noFill/>
                </a:ln>
                <a:solidFill>
                  <a:schemeClr val="tx2"/>
                </a:solidFill>
                <a:effectLst>
                  <a:outerShdw blurRad="38100" dist="38100" dir="2700000" algn="tl">
                    <a:srgbClr val="FFFFFF"/>
                  </a:outerShdw>
                </a:effectLst>
                <a:uLnTx/>
                <a:uFillTx/>
                <a:latin typeface="+mj-lt"/>
                <a:ea typeface="+mj-ea"/>
                <a:cs typeface="+mj-cs"/>
              </a:rPr>
              <a:t>irekte</a:t>
            </a:r>
            <a:r>
              <a:rPr kumimoji="0" lang="de-CH" sz="4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Sozialisationsagenten</a:t>
            </a:r>
            <a:endParaRPr kumimoji="0" lang="de-CH" sz="4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sp>
        <p:nvSpPr>
          <p:cNvPr id="13" name="Untertitel 10"/>
          <p:cNvSpPr txBox="1">
            <a:spLocks/>
          </p:cNvSpPr>
          <p:nvPr/>
        </p:nvSpPr>
        <p:spPr bwMode="auto">
          <a:xfrm>
            <a:off x="755576" y="1340768"/>
            <a:ext cx="7415808" cy="1872208"/>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ct val="100000"/>
              </a:lnSpc>
              <a:spcBef>
                <a:spcPts val="0"/>
              </a:spcBef>
              <a:spcAft>
                <a:spcPct val="0"/>
              </a:spcAft>
              <a:buClr>
                <a:schemeClr val="accent2"/>
              </a:buClr>
              <a:buSzTx/>
              <a:buFontTx/>
              <a:buNone/>
              <a:tabLst/>
              <a:defRPr/>
            </a:pPr>
            <a:r>
              <a:rPr lang="de-CH" sz="2400" kern="0" dirty="0" smtClean="0">
                <a:effectLst>
                  <a:outerShdw blurRad="38100" dist="38100" dir="2700000" algn="tl">
                    <a:srgbClr val="000000"/>
                  </a:outerShdw>
                </a:effectLst>
                <a:latin typeface="+mn-lt"/>
              </a:rPr>
              <a:t>Eltern</a:t>
            </a:r>
          </a:p>
          <a:p>
            <a:pPr marL="0" marR="0" lvl="0" indent="0" algn="l" defTabSz="914400" rtl="0" eaLnBrk="1" fontAlgn="base" latinLnBrk="0" hangingPunct="1">
              <a:lnSpc>
                <a:spcPct val="100000"/>
              </a:lnSpc>
              <a:spcBef>
                <a:spcPts val="0"/>
              </a:spcBef>
              <a:spcAft>
                <a:spcPct val="0"/>
              </a:spcAft>
              <a:buClr>
                <a:schemeClr val="accent2"/>
              </a:buClr>
              <a:buSzTx/>
              <a:buFontTx/>
              <a:buNone/>
              <a:tabLst/>
              <a:defRPr/>
            </a:pPr>
            <a:r>
              <a:rPr kumimoji="0" lang="de-CH"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Schule</a:t>
            </a:r>
          </a:p>
          <a:p>
            <a:pPr marL="0" marR="0" lvl="0" indent="0" algn="l" defTabSz="914400" rtl="0" eaLnBrk="1" fontAlgn="base" latinLnBrk="0" hangingPunct="1">
              <a:lnSpc>
                <a:spcPct val="100000"/>
              </a:lnSpc>
              <a:spcBef>
                <a:spcPts val="0"/>
              </a:spcBef>
              <a:spcAft>
                <a:spcPct val="0"/>
              </a:spcAft>
              <a:buClr>
                <a:schemeClr val="accent2"/>
              </a:buClr>
              <a:buSzTx/>
              <a:buFontTx/>
              <a:buNone/>
              <a:tabLst/>
              <a:defRPr/>
            </a:pPr>
            <a:r>
              <a:rPr lang="de-CH" sz="2400" kern="0" dirty="0" smtClean="0">
                <a:effectLst>
                  <a:outerShdw blurRad="38100" dist="38100" dir="2700000" algn="tl">
                    <a:srgbClr val="000000"/>
                  </a:outerShdw>
                </a:effectLst>
                <a:latin typeface="+mn-lt"/>
              </a:rPr>
              <a:t>Vereine</a:t>
            </a:r>
          </a:p>
          <a:p>
            <a:pPr marL="0" marR="0" lvl="0" indent="0" algn="l" defTabSz="914400" rtl="0" eaLnBrk="1" fontAlgn="base" latinLnBrk="0" hangingPunct="1">
              <a:lnSpc>
                <a:spcPct val="100000"/>
              </a:lnSpc>
              <a:spcBef>
                <a:spcPts val="0"/>
              </a:spcBef>
              <a:spcAft>
                <a:spcPct val="0"/>
              </a:spcAft>
              <a:buClr>
                <a:schemeClr val="accent2"/>
              </a:buClr>
              <a:buSzTx/>
              <a:buFontTx/>
              <a:buNone/>
              <a:tabLst/>
              <a:defRPr/>
            </a:pPr>
            <a:r>
              <a:rPr kumimoji="0" lang="de-CH"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Pflichtlektüre</a:t>
            </a:r>
            <a:r>
              <a:rPr kumimoji="0" lang="de-CH" sz="24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a:t>
            </a:r>
            <a:br>
              <a:rPr kumimoji="0" lang="de-CH" sz="24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br>
            <a:r>
              <a:rPr kumimoji="0" lang="de-CH" sz="24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etc.</a:t>
            </a:r>
            <a:endParaRPr kumimoji="0" lang="de-CH"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19" name="Textfeld 18"/>
          <p:cNvSpPr txBox="1"/>
          <p:nvPr/>
        </p:nvSpPr>
        <p:spPr>
          <a:xfrm>
            <a:off x="3516268" y="2060848"/>
            <a:ext cx="1829347" cy="461665"/>
          </a:xfrm>
          <a:prstGeom prst="rect">
            <a:avLst/>
          </a:prstGeom>
          <a:noFill/>
        </p:spPr>
        <p:txBody>
          <a:bodyPr wrap="none" rtlCol="0">
            <a:spAutoFit/>
          </a:bodyPr>
          <a:lstStyle/>
          <a:p>
            <a:r>
              <a:rPr lang="de-CH" sz="2400" dirty="0" smtClean="0"/>
              <a:t>zielgerichtet</a:t>
            </a:r>
            <a:endParaRPr lang="de-CH" sz="2400" dirty="0"/>
          </a:p>
        </p:txBody>
      </p:sp>
      <p:sp>
        <p:nvSpPr>
          <p:cNvPr id="20" name="Pfeil nach links 19"/>
          <p:cNvSpPr/>
          <p:nvPr/>
        </p:nvSpPr>
        <p:spPr>
          <a:xfrm rot="10800000">
            <a:off x="5436096" y="2204864"/>
            <a:ext cx="720080" cy="216024"/>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40" name="Gruppieren 39"/>
          <p:cNvGrpSpPr/>
          <p:nvPr/>
        </p:nvGrpSpPr>
        <p:grpSpPr>
          <a:xfrm>
            <a:off x="6588224" y="1340768"/>
            <a:ext cx="1944216" cy="1944216"/>
            <a:chOff x="6588224" y="1340768"/>
            <a:chExt cx="1944216" cy="1944216"/>
          </a:xfrm>
        </p:grpSpPr>
        <p:pic>
          <p:nvPicPr>
            <p:cNvPr id="21" name="Grafik 20" descr="winnetou_blutsbrueder_art.jpg"/>
            <p:cNvPicPr>
              <a:picLocks noChangeAspect="1"/>
            </p:cNvPicPr>
            <p:nvPr/>
          </p:nvPicPr>
          <p:blipFill>
            <a:blip r:embed="rId2" cstate="print"/>
            <a:stretch>
              <a:fillRect/>
            </a:stretch>
          </p:blipFill>
          <p:spPr>
            <a:xfrm>
              <a:off x="6588224" y="1340768"/>
              <a:ext cx="1944216" cy="19442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3" name="Gerade Verbindung 22"/>
            <p:cNvCxnSpPr/>
            <p:nvPr/>
          </p:nvCxnSpPr>
          <p:spPr>
            <a:xfrm rot="16200000" flipH="1">
              <a:off x="6588224" y="1340768"/>
              <a:ext cx="1944216" cy="194421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rot="5400000" flipH="1" flipV="1">
              <a:off x="6588224" y="1340768"/>
              <a:ext cx="1944216" cy="1944216"/>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5" name="Rechteck 14"/>
          <p:cNvSpPr/>
          <p:nvPr/>
        </p:nvSpPr>
        <p:spPr>
          <a:xfrm>
            <a:off x="3923928" y="4221088"/>
            <a:ext cx="4572000" cy="2308324"/>
          </a:xfrm>
          <a:prstGeom prst="rect">
            <a:avLst/>
          </a:prstGeom>
        </p:spPr>
        <p:txBody>
          <a:bodyPr>
            <a:spAutoFit/>
          </a:bodyPr>
          <a:lstStyle/>
          <a:p>
            <a:r>
              <a:rPr lang="de-DE" b="1" dirty="0" smtClean="0"/>
              <a:t>„Die durchschnittliche Familie besteht heute aus zwei Erwachsenen, maximal zwei Kindern und (mindestens)</a:t>
            </a:r>
          </a:p>
          <a:p>
            <a:r>
              <a:rPr lang="de-DE" b="1" dirty="0" smtClean="0"/>
              <a:t>zwei Fernsehapparaten. Das Kinderzimmer ist oft das mit TV, Computer, Internet, HIFI-Anlage usw. medial am besten ausgestattete Zimmer“.</a:t>
            </a:r>
            <a:endParaRPr lang="de-CH"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3">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checkerboard(across)">
                                      <p:cBhvr>
                                        <p:cTn id="24" dur="2000"/>
                                        <p:tgtEl>
                                          <p:spTgt spid="40"/>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000"/>
                                  </p:stCondLst>
                                  <p:childTnLst>
                                    <p:set>
                                      <p:cBhvr>
                                        <p:cTn id="37" dur="1" fill="hold">
                                          <p:stCondLst>
                                            <p:cond delay="0"/>
                                          </p:stCondLst>
                                        </p:cTn>
                                        <p:tgtEl>
                                          <p:spTgt spid="11">
                                            <p:txEl>
                                              <p:pRg st="2" end="2"/>
                                            </p:txEl>
                                          </p:spTgt>
                                        </p:tgtEl>
                                        <p:attrNameLst>
                                          <p:attrName>style.visibility</p:attrName>
                                        </p:attrNameLst>
                                      </p:cBhvr>
                                      <p:to>
                                        <p:strVal val="visible"/>
                                      </p:to>
                                    </p:set>
                                  </p:childTnLst>
                                </p:cTn>
                              </p:par>
                            </p:childTnLst>
                          </p:cTn>
                        </p:par>
                        <p:par>
                          <p:cTn id="38" fill="hold">
                            <p:stCondLst>
                              <p:cond delay="2000"/>
                            </p:stCondLst>
                            <p:childTnLst>
                              <p:par>
                                <p:cTn id="39" presetID="1" presetClass="entr" presetSubtype="0" fill="hold" nodeType="afterEffect">
                                  <p:stCondLst>
                                    <p:cond delay="2000"/>
                                  </p:stCondLst>
                                  <p:childTnLst>
                                    <p:set>
                                      <p:cBhvr>
                                        <p:cTn id="40" dur="1" fill="hold">
                                          <p:stCondLst>
                                            <p:cond delay="0"/>
                                          </p:stCondLst>
                                        </p:cTn>
                                        <p:tgtEl>
                                          <p:spTgt spid="11">
                                            <p:txEl>
                                              <p:pRg st="3" end="3"/>
                                            </p:txEl>
                                          </p:spTgt>
                                        </p:tgtEl>
                                        <p:attrNameLst>
                                          <p:attrName>style.visibility</p:attrName>
                                        </p:attrNameLst>
                                      </p:cBhvr>
                                      <p:to>
                                        <p:strVal val="visible"/>
                                      </p:to>
                                    </p:set>
                                  </p:childTnLst>
                                </p:cTn>
                              </p:par>
                            </p:childTnLst>
                          </p:cTn>
                        </p:par>
                        <p:par>
                          <p:cTn id="41" fill="hold">
                            <p:stCondLst>
                              <p:cond delay="4000"/>
                            </p:stCondLst>
                            <p:childTnLst>
                              <p:par>
                                <p:cTn id="42" presetID="1" presetClass="entr" presetSubtype="0" fill="hold" nodeType="afterEffect">
                                  <p:stCondLst>
                                    <p:cond delay="2000"/>
                                  </p:stCondLst>
                                  <p:childTnLst>
                                    <p:set>
                                      <p:cBhvr>
                                        <p:cTn id="43" dur="1" fill="hold">
                                          <p:stCondLst>
                                            <p:cond delay="0"/>
                                          </p:stCondLst>
                                        </p:cTn>
                                        <p:tgtEl>
                                          <p:spTgt spid="11">
                                            <p:txEl>
                                              <p:pRg st="4" end="4"/>
                                            </p:txEl>
                                          </p:spTgt>
                                        </p:tgtEl>
                                        <p:attrNameLst>
                                          <p:attrName>style.visibility</p:attrName>
                                        </p:attrNameLst>
                                      </p:cBhvr>
                                      <p:to>
                                        <p:strVal val="visible"/>
                                      </p:to>
                                    </p:set>
                                  </p:childTnLst>
                                </p:cTn>
                              </p:par>
                            </p:childTnLst>
                          </p:cTn>
                        </p:par>
                        <p:par>
                          <p:cTn id="44" fill="hold">
                            <p:stCondLst>
                              <p:cond delay="6000"/>
                            </p:stCondLst>
                            <p:childTnLst>
                              <p:par>
                                <p:cTn id="45" presetID="1" presetClass="entr" presetSubtype="0" fill="hold" nodeType="afterEffect">
                                  <p:stCondLst>
                                    <p:cond delay="2000"/>
                                  </p:stCondLst>
                                  <p:childTnLst>
                                    <p:set>
                                      <p:cBhvr>
                                        <p:cTn id="46" dur="1" fill="hold">
                                          <p:stCondLst>
                                            <p:cond delay="0"/>
                                          </p:stCondLst>
                                        </p:cTn>
                                        <p:tgtEl>
                                          <p:spTgt spid="11">
                                            <p:txEl>
                                              <p:pRg st="5" end="5"/>
                                            </p:txEl>
                                          </p:spTgt>
                                        </p:tgtEl>
                                        <p:attrNameLst>
                                          <p:attrName>style.visibility</p:attrName>
                                        </p:attrNameLst>
                                      </p:cBhvr>
                                      <p:to>
                                        <p:strVal val="visible"/>
                                      </p:to>
                                    </p:set>
                                  </p:childTnLst>
                                </p:cTn>
                              </p:par>
                            </p:childTnLst>
                          </p:cTn>
                        </p:par>
                        <p:par>
                          <p:cTn id="47" fill="hold">
                            <p:stCondLst>
                              <p:cond delay="8000"/>
                            </p:stCondLst>
                            <p:childTnLst>
                              <p:par>
                                <p:cTn id="48" presetID="1" presetClass="entr" presetSubtype="0" fill="hold" nodeType="afterEffect">
                                  <p:stCondLst>
                                    <p:cond delay="2000"/>
                                  </p:stCondLst>
                                  <p:childTnLst>
                                    <p:set>
                                      <p:cBhvr>
                                        <p:cTn id="49"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animBg="1"/>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20</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18" name="Textfeld 17"/>
          <p:cNvSpPr txBox="1"/>
          <p:nvPr/>
        </p:nvSpPr>
        <p:spPr>
          <a:xfrm>
            <a:off x="251520" y="188640"/>
            <a:ext cx="8640960" cy="10926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6500" b="1" dirty="0" smtClean="0"/>
              <a:t>Soziale Netzwerke</a:t>
            </a:r>
            <a:endParaRPr lang="de-CH" sz="6500" b="1" dirty="0"/>
          </a:p>
        </p:txBody>
      </p:sp>
      <p:pic>
        <p:nvPicPr>
          <p:cNvPr id="19458" name="Picture 2"/>
          <p:cNvPicPr>
            <a:picLocks noChangeAspect="1" noChangeArrowheads="1"/>
          </p:cNvPicPr>
          <p:nvPr/>
        </p:nvPicPr>
        <p:blipFill>
          <a:blip r:embed="rId2" cstate="print"/>
          <a:srcRect/>
          <a:stretch>
            <a:fillRect/>
          </a:stretch>
        </p:blipFill>
        <p:spPr bwMode="auto">
          <a:xfrm>
            <a:off x="5887161" y="3717032"/>
            <a:ext cx="3149335" cy="2362001"/>
          </a:xfrm>
          <a:prstGeom prst="rect">
            <a:avLst/>
          </a:prstGeom>
          <a:ln>
            <a:noFill/>
          </a:ln>
          <a:effectLst>
            <a:softEdge rad="112500"/>
          </a:effectLst>
          <a:scene3d>
            <a:camera prst="perspectiveContrastingLeftFacing"/>
            <a:lightRig rig="threePt" dir="t"/>
          </a:scene3d>
        </p:spPr>
      </p:pic>
      <p:pic>
        <p:nvPicPr>
          <p:cNvPr id="19469" name="Picture 13"/>
          <p:cNvPicPr>
            <a:picLocks noChangeAspect="1" noChangeArrowheads="1"/>
          </p:cNvPicPr>
          <p:nvPr/>
        </p:nvPicPr>
        <p:blipFill>
          <a:blip r:embed="rId3" cstate="print"/>
          <a:srcRect/>
          <a:stretch>
            <a:fillRect/>
          </a:stretch>
        </p:blipFill>
        <p:spPr bwMode="auto">
          <a:xfrm>
            <a:off x="971600" y="6093296"/>
            <a:ext cx="1362075" cy="504825"/>
          </a:xfrm>
          <a:prstGeom prst="rect">
            <a:avLst/>
          </a:prstGeom>
          <a:noFill/>
          <a:ln w="9525">
            <a:noFill/>
            <a:miter lim="800000"/>
            <a:headEnd/>
            <a:tailEnd/>
          </a:ln>
        </p:spPr>
      </p:pic>
      <p:pic>
        <p:nvPicPr>
          <p:cNvPr id="19470" name="Picture 14"/>
          <p:cNvPicPr>
            <a:picLocks noChangeAspect="1" noChangeArrowheads="1"/>
          </p:cNvPicPr>
          <p:nvPr/>
        </p:nvPicPr>
        <p:blipFill>
          <a:blip r:embed="rId4" cstate="print"/>
          <a:srcRect/>
          <a:stretch>
            <a:fillRect/>
          </a:stretch>
        </p:blipFill>
        <p:spPr bwMode="auto">
          <a:xfrm>
            <a:off x="2556997" y="6093296"/>
            <a:ext cx="1366931" cy="504056"/>
          </a:xfrm>
          <a:prstGeom prst="rect">
            <a:avLst/>
          </a:prstGeom>
          <a:noFill/>
          <a:ln w="9525">
            <a:noFill/>
            <a:miter lim="800000"/>
            <a:headEnd/>
            <a:tailEnd/>
          </a:ln>
        </p:spPr>
      </p:pic>
      <p:pic>
        <p:nvPicPr>
          <p:cNvPr id="19471" name="Picture 15"/>
          <p:cNvPicPr>
            <a:picLocks noChangeAspect="1" noChangeArrowheads="1"/>
          </p:cNvPicPr>
          <p:nvPr/>
        </p:nvPicPr>
        <p:blipFill>
          <a:blip r:embed="rId5" cstate="print"/>
          <a:srcRect/>
          <a:stretch>
            <a:fillRect/>
          </a:stretch>
        </p:blipFill>
        <p:spPr bwMode="auto">
          <a:xfrm>
            <a:off x="4139952" y="6093296"/>
            <a:ext cx="864096" cy="486054"/>
          </a:xfrm>
          <a:prstGeom prst="rect">
            <a:avLst/>
          </a:prstGeom>
          <a:noFill/>
          <a:ln w="9525">
            <a:noFill/>
            <a:miter lim="800000"/>
            <a:headEnd/>
            <a:tailEnd/>
          </a:ln>
        </p:spPr>
      </p:pic>
      <p:pic>
        <p:nvPicPr>
          <p:cNvPr id="19472" name="Picture 16"/>
          <p:cNvPicPr>
            <a:picLocks noChangeAspect="1" noChangeArrowheads="1"/>
          </p:cNvPicPr>
          <p:nvPr/>
        </p:nvPicPr>
        <p:blipFill>
          <a:blip r:embed="rId6" cstate="print"/>
          <a:srcRect t="11215" b="14580"/>
          <a:stretch>
            <a:fillRect/>
          </a:stretch>
        </p:blipFill>
        <p:spPr bwMode="auto">
          <a:xfrm>
            <a:off x="5220072" y="6101020"/>
            <a:ext cx="893134" cy="496332"/>
          </a:xfrm>
          <a:prstGeom prst="rect">
            <a:avLst/>
          </a:prstGeom>
          <a:ln w="9525">
            <a:noFill/>
            <a:miter lim="800000"/>
            <a:headEnd/>
            <a:tailEnd/>
          </a:ln>
        </p:spPr>
      </p:pic>
      <p:sp>
        <p:nvSpPr>
          <p:cNvPr id="24" name="Textfeld 23"/>
          <p:cNvSpPr txBox="1"/>
          <p:nvPr/>
        </p:nvSpPr>
        <p:spPr>
          <a:xfrm>
            <a:off x="467544" y="1340768"/>
            <a:ext cx="8007320" cy="4247317"/>
          </a:xfrm>
          <a:prstGeom prst="rect">
            <a:avLst/>
          </a:prstGeom>
          <a:noFill/>
        </p:spPr>
        <p:txBody>
          <a:bodyPr wrap="none" rtlCol="0">
            <a:spAutoFit/>
          </a:bodyPr>
          <a:lstStyle/>
          <a:p>
            <a:r>
              <a:rPr lang="de-CH" sz="3000" b="1" dirty="0" smtClean="0"/>
              <a:t>„Soziale Netzwerke“ sind Gemeinschaften </a:t>
            </a:r>
            <a:br>
              <a:rPr lang="de-CH" sz="3000" b="1" dirty="0" smtClean="0"/>
            </a:br>
            <a:r>
              <a:rPr lang="de-CH" sz="3000" b="1" dirty="0" smtClean="0"/>
              <a:t>im Internet zur Pflege sozialer Kontakte. </a:t>
            </a:r>
            <a:br>
              <a:rPr lang="de-CH" sz="3000" b="1" dirty="0" smtClean="0"/>
            </a:br>
            <a:r>
              <a:rPr lang="de-CH" sz="3000" b="1" dirty="0" smtClean="0"/>
              <a:t>Wesentliches Merkmal sind  gemeinsame </a:t>
            </a:r>
            <a:br>
              <a:rPr lang="de-CH" sz="3000" b="1" dirty="0" smtClean="0"/>
            </a:br>
            <a:r>
              <a:rPr lang="de-CH" sz="3000" b="1" dirty="0" smtClean="0"/>
              <a:t>Interessen, welche die Mitglieder </a:t>
            </a:r>
            <a:br>
              <a:rPr lang="de-CH" sz="3000" b="1" dirty="0" smtClean="0"/>
            </a:br>
            <a:r>
              <a:rPr lang="de-CH" sz="3000" b="1" dirty="0" smtClean="0"/>
              <a:t>miteinander verbinden. Also eine </a:t>
            </a:r>
            <a:br>
              <a:rPr lang="de-CH" sz="3000" b="1" dirty="0" smtClean="0"/>
            </a:br>
            <a:r>
              <a:rPr lang="de-CH" sz="3000" b="1" dirty="0" smtClean="0"/>
              <a:t>moderne Form von Vereinen, </a:t>
            </a:r>
            <a:br>
              <a:rPr lang="de-CH" sz="3000" b="1" dirty="0" smtClean="0"/>
            </a:br>
            <a:r>
              <a:rPr lang="de-CH" sz="3000" b="1" dirty="0" smtClean="0"/>
              <a:t>Freundeskreisen, und </a:t>
            </a:r>
            <a:br>
              <a:rPr lang="de-CH" sz="3000" b="1" dirty="0" smtClean="0"/>
            </a:br>
            <a:r>
              <a:rPr lang="de-CH" sz="3000" b="1" dirty="0" smtClean="0"/>
              <a:t> Gemeinschaften in einer </a:t>
            </a:r>
            <a:br>
              <a:rPr lang="de-CH" sz="3000" b="1" dirty="0" smtClean="0"/>
            </a:br>
            <a:r>
              <a:rPr lang="de-CH" sz="3000" b="1" dirty="0" smtClean="0"/>
              <a:t>weltweiten Verknüpfung. </a:t>
            </a:r>
            <a:endParaRPr lang="de-CH" sz="3000" b="1"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21</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18" name="Textfeld 17"/>
          <p:cNvSpPr txBox="1"/>
          <p:nvPr/>
        </p:nvSpPr>
        <p:spPr>
          <a:xfrm>
            <a:off x="251520" y="188640"/>
            <a:ext cx="8640960" cy="10926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6500" b="1" dirty="0" err="1" smtClean="0"/>
              <a:t>You</a:t>
            </a:r>
            <a:r>
              <a:rPr lang="de-CH" sz="6500" b="1" dirty="0" smtClean="0"/>
              <a:t> Tube</a:t>
            </a:r>
            <a:endParaRPr lang="de-CH" sz="6500" b="1" dirty="0"/>
          </a:p>
        </p:txBody>
      </p:sp>
      <p:pic>
        <p:nvPicPr>
          <p:cNvPr id="20483" name="Picture 3"/>
          <p:cNvPicPr>
            <a:picLocks noChangeAspect="1" noChangeArrowheads="1"/>
          </p:cNvPicPr>
          <p:nvPr/>
        </p:nvPicPr>
        <p:blipFill>
          <a:blip r:embed="rId3" cstate="print">
            <a:clrChange>
              <a:clrFrom>
                <a:srgbClr val="05080B"/>
              </a:clrFrom>
              <a:clrTo>
                <a:srgbClr val="05080B">
                  <a:alpha val="0"/>
                </a:srgbClr>
              </a:clrTo>
            </a:clrChange>
          </a:blip>
          <a:srcRect/>
          <a:stretch>
            <a:fillRect/>
          </a:stretch>
        </p:blipFill>
        <p:spPr bwMode="auto">
          <a:xfrm>
            <a:off x="5796136" y="3020566"/>
            <a:ext cx="3360762" cy="3360762"/>
          </a:xfrm>
          <a:prstGeom prst="rect">
            <a:avLst/>
          </a:prstGeom>
          <a:noFill/>
          <a:ln w="9525">
            <a:noFill/>
            <a:miter lim="800000"/>
            <a:headEnd/>
            <a:tailEnd/>
          </a:ln>
          <a:scene3d>
            <a:camera prst="perspectiveContrastingLeftFacing"/>
            <a:lightRig rig="threePt" dir="t"/>
          </a:scene3d>
        </p:spPr>
      </p:pic>
      <p:sp>
        <p:nvSpPr>
          <p:cNvPr id="16" name="Textfeld 15"/>
          <p:cNvSpPr txBox="1"/>
          <p:nvPr/>
        </p:nvSpPr>
        <p:spPr>
          <a:xfrm>
            <a:off x="827584" y="1628800"/>
            <a:ext cx="4750018" cy="1754326"/>
          </a:xfrm>
          <a:prstGeom prst="rect">
            <a:avLst/>
          </a:prstGeom>
          <a:noFill/>
        </p:spPr>
        <p:txBody>
          <a:bodyPr wrap="none" rtlCol="0">
            <a:spAutoFit/>
          </a:bodyPr>
          <a:lstStyle/>
          <a:p>
            <a:r>
              <a:rPr lang="de-CH" sz="3600" dirty="0" smtClean="0"/>
              <a:t>Stichwort: Pierre Brice</a:t>
            </a:r>
          </a:p>
          <a:p>
            <a:endParaRPr lang="de-CH" sz="3600" dirty="0" smtClean="0"/>
          </a:p>
          <a:p>
            <a:endParaRPr lang="de-CH" sz="3600" dirty="0"/>
          </a:p>
        </p:txBody>
      </p:sp>
      <p:pic>
        <p:nvPicPr>
          <p:cNvPr id="20484" name="Picture 4"/>
          <p:cNvPicPr>
            <a:picLocks noChangeAspect="1" noChangeArrowheads="1"/>
          </p:cNvPicPr>
          <p:nvPr/>
        </p:nvPicPr>
        <p:blipFill>
          <a:blip r:embed="rId4" cstate="print"/>
          <a:srcRect/>
          <a:stretch>
            <a:fillRect/>
          </a:stretch>
        </p:blipFill>
        <p:spPr bwMode="auto">
          <a:xfrm>
            <a:off x="467544" y="2492896"/>
            <a:ext cx="5535992" cy="414908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22</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18" name="Textfeld 17"/>
          <p:cNvSpPr txBox="1"/>
          <p:nvPr/>
        </p:nvSpPr>
        <p:spPr>
          <a:xfrm>
            <a:off x="251520" y="176153"/>
            <a:ext cx="8640960" cy="10926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6500" b="1" dirty="0" smtClean="0"/>
              <a:t>„</a:t>
            </a:r>
            <a:r>
              <a:rPr lang="de-CH" sz="6500" b="1" dirty="0" err="1" smtClean="0"/>
              <a:t>bloggen</a:t>
            </a:r>
            <a:r>
              <a:rPr lang="de-CH" sz="6500" b="1" dirty="0" smtClean="0"/>
              <a:t>“</a:t>
            </a:r>
            <a:endParaRPr lang="de-CH" sz="6500" b="1" dirty="0"/>
          </a:p>
        </p:txBody>
      </p:sp>
      <p:sp>
        <p:nvSpPr>
          <p:cNvPr id="9" name="Textfeld 8"/>
          <p:cNvSpPr txBox="1"/>
          <p:nvPr/>
        </p:nvSpPr>
        <p:spPr>
          <a:xfrm rot="16200000">
            <a:off x="2975680" y="1064880"/>
            <a:ext cx="3142128" cy="7294305"/>
          </a:xfrm>
          <a:prstGeom prst="rect">
            <a:avLst/>
          </a:prstGeom>
          <a:noFill/>
        </p:spPr>
        <p:txBody>
          <a:bodyPr wrap="square" rtlCol="0">
            <a:spAutoFit/>
            <a:scene3d>
              <a:camera prst="orthographicFront"/>
              <a:lightRig rig="threePt" dir="t"/>
            </a:scene3d>
            <a:sp3d extrusionH="57150">
              <a:bevelT w="82550" h="38100" prst="coolSlant"/>
            </a:sp3d>
          </a:bodyPr>
          <a:lstStyle/>
          <a:p>
            <a:r>
              <a:rPr lang="de-CH" sz="3600" b="1" dirty="0" smtClean="0">
                <a:latin typeface="+mj-lt"/>
              </a:rPr>
              <a:t>WEB 2.0</a:t>
            </a:r>
          </a:p>
          <a:p>
            <a:endParaRPr lang="de-CH" sz="3600" b="1" dirty="0" smtClean="0">
              <a:latin typeface="+mj-lt"/>
            </a:endParaRPr>
          </a:p>
          <a:p>
            <a:endParaRPr lang="de-CH" sz="3600" b="1" dirty="0" smtClean="0">
              <a:latin typeface="+mj-lt"/>
            </a:endParaRPr>
          </a:p>
          <a:p>
            <a:r>
              <a:rPr lang="de-DE" sz="3600" b="1" dirty="0" smtClean="0">
                <a:latin typeface="+mj-lt"/>
              </a:rPr>
              <a:t>Community</a:t>
            </a:r>
          </a:p>
          <a:p>
            <a:endParaRPr lang="de-DE" sz="3600" b="1" dirty="0" smtClean="0">
              <a:latin typeface="+mj-lt"/>
            </a:endParaRPr>
          </a:p>
          <a:p>
            <a:endParaRPr lang="de-CH" sz="3600" b="1" dirty="0" smtClean="0">
              <a:latin typeface="+mj-lt"/>
            </a:endParaRPr>
          </a:p>
          <a:p>
            <a:r>
              <a:rPr lang="de-CH" sz="3600" b="1" dirty="0" err="1" smtClean="0">
                <a:latin typeface="+mj-lt"/>
              </a:rPr>
              <a:t>Weblog</a:t>
            </a:r>
            <a:endParaRPr lang="de-CH" sz="3600" b="1" dirty="0" smtClean="0">
              <a:latin typeface="+mj-lt"/>
            </a:endParaRPr>
          </a:p>
          <a:p>
            <a:endParaRPr lang="de-CH" sz="3600" b="1" dirty="0" smtClean="0">
              <a:latin typeface="+mj-lt"/>
            </a:endParaRPr>
          </a:p>
          <a:p>
            <a:endParaRPr lang="de-CH" sz="3600" b="1" dirty="0" smtClean="0">
              <a:latin typeface="+mj-lt"/>
            </a:endParaRPr>
          </a:p>
          <a:p>
            <a:r>
              <a:rPr lang="de-CH" sz="3600" b="1" dirty="0" err="1" smtClean="0">
                <a:latin typeface="+mj-lt"/>
              </a:rPr>
              <a:t>Blogosphäre</a:t>
            </a:r>
            <a:endParaRPr lang="de-CH" sz="3600" b="1" dirty="0" smtClean="0">
              <a:latin typeface="+mj-lt"/>
            </a:endParaRPr>
          </a:p>
          <a:p>
            <a:endParaRPr lang="de-CH" sz="3600" b="1" dirty="0" smtClean="0">
              <a:latin typeface="+mj-lt"/>
            </a:endParaRPr>
          </a:p>
          <a:p>
            <a:endParaRPr lang="de-CH" sz="3600" b="1" dirty="0" smtClean="0">
              <a:latin typeface="+mj-lt"/>
            </a:endParaRPr>
          </a:p>
          <a:p>
            <a:r>
              <a:rPr lang="de-CH" sz="3600" b="1" dirty="0" smtClean="0">
                <a:latin typeface="+mj-lt"/>
              </a:rPr>
              <a:t>Trackback</a:t>
            </a:r>
          </a:p>
        </p:txBody>
      </p:sp>
      <p:pic>
        <p:nvPicPr>
          <p:cNvPr id="19458" name="Picture 2"/>
          <p:cNvPicPr>
            <a:picLocks noChangeAspect="1" noChangeArrowheads="1"/>
          </p:cNvPicPr>
          <p:nvPr/>
        </p:nvPicPr>
        <p:blipFill>
          <a:blip r:embed="rId5" cstate="print"/>
          <a:srcRect/>
          <a:stretch>
            <a:fillRect/>
          </a:stretch>
        </p:blipFill>
        <p:spPr bwMode="auto">
          <a:xfrm>
            <a:off x="467544" y="1484784"/>
            <a:ext cx="1512168" cy="1744034"/>
          </a:xfrm>
          <a:prstGeom prst="rect">
            <a:avLst/>
          </a:prstGeom>
          <a:noFill/>
          <a:ln w="9525">
            <a:noFill/>
            <a:miter lim="800000"/>
            <a:headEnd/>
            <a:tailEnd/>
          </a:ln>
        </p:spPr>
      </p:pic>
      <p:pic>
        <p:nvPicPr>
          <p:cNvPr id="19459" name="Picture 3"/>
          <p:cNvPicPr>
            <a:picLocks noChangeAspect="1" noChangeArrowheads="1"/>
          </p:cNvPicPr>
          <p:nvPr/>
        </p:nvPicPr>
        <p:blipFill>
          <a:blip r:embed="rId6" cstate="print"/>
          <a:srcRect/>
          <a:stretch>
            <a:fillRect/>
          </a:stretch>
        </p:blipFill>
        <p:spPr bwMode="auto">
          <a:xfrm>
            <a:off x="2051720" y="1484784"/>
            <a:ext cx="1492732" cy="1728192"/>
          </a:xfrm>
          <a:prstGeom prst="rect">
            <a:avLst/>
          </a:prstGeom>
          <a:noFill/>
          <a:ln w="9525">
            <a:noFill/>
            <a:miter lim="800000"/>
            <a:headEnd/>
            <a:tailEnd/>
          </a:ln>
        </p:spPr>
      </p:pic>
      <p:pic>
        <p:nvPicPr>
          <p:cNvPr id="19460" name="Picture 4"/>
          <p:cNvPicPr>
            <a:picLocks noChangeAspect="1" noChangeArrowheads="1"/>
          </p:cNvPicPr>
          <p:nvPr/>
        </p:nvPicPr>
        <p:blipFill>
          <a:blip r:embed="rId7" cstate="print"/>
          <a:srcRect l="8893"/>
          <a:stretch>
            <a:fillRect/>
          </a:stretch>
        </p:blipFill>
        <p:spPr bwMode="auto">
          <a:xfrm>
            <a:off x="3635896" y="1484784"/>
            <a:ext cx="1738088" cy="1728192"/>
          </a:xfrm>
          <a:prstGeom prst="rect">
            <a:avLst/>
          </a:prstGeom>
          <a:noFill/>
          <a:ln w="9525">
            <a:noFill/>
            <a:miter lim="800000"/>
            <a:headEnd/>
            <a:tailEnd/>
          </a:ln>
        </p:spPr>
      </p:pic>
      <p:pic>
        <p:nvPicPr>
          <p:cNvPr id="19461" name="Picture 5"/>
          <p:cNvPicPr>
            <a:picLocks noChangeAspect="1" noChangeArrowheads="1"/>
          </p:cNvPicPr>
          <p:nvPr/>
        </p:nvPicPr>
        <p:blipFill>
          <a:blip r:embed="rId8" cstate="print"/>
          <a:srcRect/>
          <a:stretch>
            <a:fillRect/>
          </a:stretch>
        </p:blipFill>
        <p:spPr bwMode="auto">
          <a:xfrm>
            <a:off x="5436096" y="1484784"/>
            <a:ext cx="1728192" cy="1728192"/>
          </a:xfrm>
          <a:prstGeom prst="rect">
            <a:avLst/>
          </a:prstGeom>
          <a:noFill/>
          <a:ln w="9525">
            <a:noFill/>
            <a:miter lim="800000"/>
            <a:headEnd/>
            <a:tailEnd/>
          </a:ln>
        </p:spPr>
      </p:pic>
      <p:pic>
        <p:nvPicPr>
          <p:cNvPr id="19462" name="Picture 6"/>
          <p:cNvPicPr>
            <a:picLocks noChangeAspect="1" noChangeArrowheads="1"/>
          </p:cNvPicPr>
          <p:nvPr/>
        </p:nvPicPr>
        <p:blipFill>
          <a:blip r:embed="rId9" cstate="print"/>
          <a:srcRect/>
          <a:stretch>
            <a:fillRect/>
          </a:stretch>
        </p:blipFill>
        <p:spPr bwMode="auto">
          <a:xfrm>
            <a:off x="7279276" y="1484784"/>
            <a:ext cx="1728192" cy="172819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100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 calcmode="lin" valueType="num">
                                      <p:cBhvr>
                                        <p:cTn id="9" dur="500" fill="hold"/>
                                        <p:tgtEl>
                                          <p:spTgt spid="19458"/>
                                        </p:tgtEl>
                                        <p:attrNameLst>
                                          <p:attrName>style.rotation</p:attrName>
                                        </p:attrNameLst>
                                      </p:cBhvr>
                                      <p:tavLst>
                                        <p:tav tm="0">
                                          <p:val>
                                            <p:fltVal val="360"/>
                                          </p:val>
                                        </p:tav>
                                        <p:tav tm="100000">
                                          <p:val>
                                            <p:fltVal val="0"/>
                                          </p:val>
                                        </p:tav>
                                      </p:tavLst>
                                    </p:anim>
                                    <p:animEffect transition="in" filter="fade">
                                      <p:cBhvr>
                                        <p:cTn id="10" dur="500"/>
                                        <p:tgtEl>
                                          <p:spTgt spid="19458"/>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par>
                          <p:cTn id="11" fill="hold">
                            <p:stCondLst>
                              <p:cond delay="1500"/>
                            </p:stCondLst>
                            <p:childTnLst>
                              <p:par>
                                <p:cTn id="12" presetID="2" presetClass="entr" presetSubtype="4" fill="hold" nodeType="afterEffect">
                                  <p:stCondLst>
                                    <p:cond delay="100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9">
                                            <p:txEl>
                                              <p:pRg st="0" end="0"/>
                                            </p:txEl>
                                          </p:spTgt>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12"/>
                                            </p:cond>
                                          </p:stCondLst>
                                          <p:endCondLst>
                                            <p:cond evt="onStopAudio" delay="0">
                                              <p:tgtEl>
                                                <p:sldTgt/>
                                              </p:tgtEl>
                                            </p:cond>
                                          </p:endCondLst>
                                        </p:cTn>
                                        <p:tgtEl>
                                          <p:sndTgt r:embed="rId4" name="wind.wav"/>
                                        </p:tgtEl>
                                      </p:cMediaNode>
                                    </p:audio>
                                  </p:subTnLst>
                                </p:cTn>
                              </p:par>
                            </p:childTnLst>
                          </p:cTn>
                        </p:par>
                        <p:par>
                          <p:cTn id="16" fill="hold">
                            <p:stCondLst>
                              <p:cond delay="3500"/>
                            </p:stCondLst>
                            <p:childTnLst>
                              <p:par>
                                <p:cTn id="17" presetID="49" presetClass="entr" presetSubtype="0" decel="100000" fill="hold" nodeType="afterEffect">
                                  <p:stCondLst>
                                    <p:cond delay="2000"/>
                                  </p:stCondLst>
                                  <p:childTnLst>
                                    <p:set>
                                      <p:cBhvr>
                                        <p:cTn id="18" dur="1" fill="hold">
                                          <p:stCondLst>
                                            <p:cond delay="0"/>
                                          </p:stCondLst>
                                        </p:cTn>
                                        <p:tgtEl>
                                          <p:spTgt spid="19459"/>
                                        </p:tgtEl>
                                        <p:attrNameLst>
                                          <p:attrName>style.visibility</p:attrName>
                                        </p:attrNameLst>
                                      </p:cBhvr>
                                      <p:to>
                                        <p:strVal val="visible"/>
                                      </p:to>
                                    </p:set>
                                    <p:anim calcmode="lin" valueType="num">
                                      <p:cBhvr>
                                        <p:cTn id="19" dur="1000" fill="hold"/>
                                        <p:tgtEl>
                                          <p:spTgt spid="19459"/>
                                        </p:tgtEl>
                                        <p:attrNameLst>
                                          <p:attrName>ppt_w</p:attrName>
                                        </p:attrNameLst>
                                      </p:cBhvr>
                                      <p:tavLst>
                                        <p:tav tm="0">
                                          <p:val>
                                            <p:fltVal val="0"/>
                                          </p:val>
                                        </p:tav>
                                        <p:tav tm="100000">
                                          <p:val>
                                            <p:strVal val="#ppt_w"/>
                                          </p:val>
                                        </p:tav>
                                      </p:tavLst>
                                    </p:anim>
                                    <p:anim calcmode="lin" valueType="num">
                                      <p:cBhvr>
                                        <p:cTn id="20" dur="1000" fill="hold"/>
                                        <p:tgtEl>
                                          <p:spTgt spid="19459"/>
                                        </p:tgtEl>
                                        <p:attrNameLst>
                                          <p:attrName>ppt_h</p:attrName>
                                        </p:attrNameLst>
                                      </p:cBhvr>
                                      <p:tavLst>
                                        <p:tav tm="0">
                                          <p:val>
                                            <p:fltVal val="0"/>
                                          </p:val>
                                        </p:tav>
                                        <p:tav tm="100000">
                                          <p:val>
                                            <p:strVal val="#ppt_h"/>
                                          </p:val>
                                        </p:tav>
                                      </p:tavLst>
                                    </p:anim>
                                    <p:anim calcmode="lin" valueType="num">
                                      <p:cBhvr>
                                        <p:cTn id="21" dur="1000" fill="hold"/>
                                        <p:tgtEl>
                                          <p:spTgt spid="19459"/>
                                        </p:tgtEl>
                                        <p:attrNameLst>
                                          <p:attrName>style.rotation</p:attrName>
                                        </p:attrNameLst>
                                      </p:cBhvr>
                                      <p:tavLst>
                                        <p:tav tm="0">
                                          <p:val>
                                            <p:fltVal val="360"/>
                                          </p:val>
                                        </p:tav>
                                        <p:tav tm="100000">
                                          <p:val>
                                            <p:fltVal val="0"/>
                                          </p:val>
                                        </p:tav>
                                      </p:tavLst>
                                    </p:anim>
                                    <p:animEffect transition="in" filter="fade">
                                      <p:cBhvr>
                                        <p:cTn id="22" dur="1000"/>
                                        <p:tgtEl>
                                          <p:spTgt spid="19459"/>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3" name="hammer.wav"/>
                                        </p:tgtEl>
                                      </p:cMediaNode>
                                    </p:audio>
                                  </p:subTnLst>
                                </p:cTn>
                              </p:par>
                            </p:childTnLst>
                          </p:cTn>
                        </p:par>
                        <p:par>
                          <p:cTn id="23" fill="hold">
                            <p:stCondLst>
                              <p:cond delay="6500"/>
                            </p:stCondLst>
                            <p:childTnLst>
                              <p:par>
                                <p:cTn id="24" presetID="2" presetClass="entr" presetSubtype="4" fill="hold" nodeType="afterEffect">
                                  <p:stCondLst>
                                    <p:cond delay="100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additive="base">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9">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wind.wav"/>
                                        </p:tgtEl>
                                      </p:cMediaNode>
                                    </p:audio>
                                  </p:subTnLst>
                                </p:cTn>
                              </p:par>
                            </p:childTnLst>
                          </p:cTn>
                        </p:par>
                        <p:par>
                          <p:cTn id="28" fill="hold">
                            <p:stCondLst>
                              <p:cond delay="8500"/>
                            </p:stCondLst>
                            <p:childTnLst>
                              <p:par>
                                <p:cTn id="29" presetID="49" presetClass="entr" presetSubtype="0" decel="100000" fill="hold" nodeType="afterEffect">
                                  <p:stCondLst>
                                    <p:cond delay="2000"/>
                                  </p:stCondLst>
                                  <p:childTnLst>
                                    <p:set>
                                      <p:cBhvr>
                                        <p:cTn id="30" dur="1" fill="hold">
                                          <p:stCondLst>
                                            <p:cond delay="0"/>
                                          </p:stCondLst>
                                        </p:cTn>
                                        <p:tgtEl>
                                          <p:spTgt spid="19460"/>
                                        </p:tgtEl>
                                        <p:attrNameLst>
                                          <p:attrName>style.visibility</p:attrName>
                                        </p:attrNameLst>
                                      </p:cBhvr>
                                      <p:to>
                                        <p:strVal val="visible"/>
                                      </p:to>
                                    </p:set>
                                    <p:anim calcmode="lin" valueType="num">
                                      <p:cBhvr>
                                        <p:cTn id="31" dur="1000" fill="hold"/>
                                        <p:tgtEl>
                                          <p:spTgt spid="19460"/>
                                        </p:tgtEl>
                                        <p:attrNameLst>
                                          <p:attrName>ppt_w</p:attrName>
                                        </p:attrNameLst>
                                      </p:cBhvr>
                                      <p:tavLst>
                                        <p:tav tm="0">
                                          <p:val>
                                            <p:fltVal val="0"/>
                                          </p:val>
                                        </p:tav>
                                        <p:tav tm="100000">
                                          <p:val>
                                            <p:strVal val="#ppt_w"/>
                                          </p:val>
                                        </p:tav>
                                      </p:tavLst>
                                    </p:anim>
                                    <p:anim calcmode="lin" valueType="num">
                                      <p:cBhvr>
                                        <p:cTn id="32" dur="1000" fill="hold"/>
                                        <p:tgtEl>
                                          <p:spTgt spid="19460"/>
                                        </p:tgtEl>
                                        <p:attrNameLst>
                                          <p:attrName>ppt_h</p:attrName>
                                        </p:attrNameLst>
                                      </p:cBhvr>
                                      <p:tavLst>
                                        <p:tav tm="0">
                                          <p:val>
                                            <p:fltVal val="0"/>
                                          </p:val>
                                        </p:tav>
                                        <p:tav tm="100000">
                                          <p:val>
                                            <p:strVal val="#ppt_h"/>
                                          </p:val>
                                        </p:tav>
                                      </p:tavLst>
                                    </p:anim>
                                    <p:anim calcmode="lin" valueType="num">
                                      <p:cBhvr>
                                        <p:cTn id="33" dur="1000" fill="hold"/>
                                        <p:tgtEl>
                                          <p:spTgt spid="19460"/>
                                        </p:tgtEl>
                                        <p:attrNameLst>
                                          <p:attrName>style.rotation</p:attrName>
                                        </p:attrNameLst>
                                      </p:cBhvr>
                                      <p:tavLst>
                                        <p:tav tm="0">
                                          <p:val>
                                            <p:fltVal val="360"/>
                                          </p:val>
                                        </p:tav>
                                        <p:tav tm="100000">
                                          <p:val>
                                            <p:fltVal val="0"/>
                                          </p:val>
                                        </p:tav>
                                      </p:tavLst>
                                    </p:anim>
                                    <p:animEffect transition="in" filter="fade">
                                      <p:cBhvr>
                                        <p:cTn id="34" dur="1000"/>
                                        <p:tgtEl>
                                          <p:spTgt spid="19460"/>
                                        </p:tgtEl>
                                      </p:cBhvr>
                                    </p:animEffec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childTnLst>
                          </p:cTn>
                        </p:par>
                        <p:par>
                          <p:cTn id="35" fill="hold">
                            <p:stCondLst>
                              <p:cond delay="11500"/>
                            </p:stCondLst>
                            <p:childTnLst>
                              <p:par>
                                <p:cTn id="36" presetID="2" presetClass="entr" presetSubtype="4" fill="hold" nodeType="afterEffect">
                                  <p:stCondLst>
                                    <p:cond delay="1000"/>
                                  </p:stCondLst>
                                  <p:childTnLst>
                                    <p:set>
                                      <p:cBhvr>
                                        <p:cTn id="37" dur="1" fill="hold">
                                          <p:stCondLst>
                                            <p:cond delay="0"/>
                                          </p:stCondLst>
                                        </p:cTn>
                                        <p:tgtEl>
                                          <p:spTgt spid="9">
                                            <p:txEl>
                                              <p:pRg st="6" end="6"/>
                                            </p:txEl>
                                          </p:spTgt>
                                        </p:tgtEl>
                                        <p:attrNameLst>
                                          <p:attrName>style.visibility</p:attrName>
                                        </p:attrNameLst>
                                      </p:cBhvr>
                                      <p:to>
                                        <p:strVal val="visible"/>
                                      </p:to>
                                    </p:set>
                                    <p:anim calcmode="lin" valueType="num">
                                      <p:cBhvr additive="base">
                                        <p:cTn id="3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9" dur="1000" fill="hold"/>
                                        <p:tgtEl>
                                          <p:spTgt spid="9">
                                            <p:txEl>
                                              <p:pRg st="6" end="6"/>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4" name="wind.wav"/>
                                        </p:tgtEl>
                                      </p:cMediaNode>
                                    </p:audio>
                                  </p:subTnLst>
                                </p:cTn>
                              </p:par>
                            </p:childTnLst>
                          </p:cTn>
                        </p:par>
                        <p:par>
                          <p:cTn id="40" fill="hold">
                            <p:stCondLst>
                              <p:cond delay="13500"/>
                            </p:stCondLst>
                            <p:childTnLst>
                              <p:par>
                                <p:cTn id="41" presetID="49" presetClass="entr" presetSubtype="0" decel="100000" fill="hold" nodeType="afterEffect">
                                  <p:stCondLst>
                                    <p:cond delay="2000"/>
                                  </p:stCondLst>
                                  <p:childTnLst>
                                    <p:set>
                                      <p:cBhvr>
                                        <p:cTn id="42" dur="1" fill="hold">
                                          <p:stCondLst>
                                            <p:cond delay="0"/>
                                          </p:stCondLst>
                                        </p:cTn>
                                        <p:tgtEl>
                                          <p:spTgt spid="19461"/>
                                        </p:tgtEl>
                                        <p:attrNameLst>
                                          <p:attrName>style.visibility</p:attrName>
                                        </p:attrNameLst>
                                      </p:cBhvr>
                                      <p:to>
                                        <p:strVal val="visible"/>
                                      </p:to>
                                    </p:set>
                                    <p:anim calcmode="lin" valueType="num">
                                      <p:cBhvr>
                                        <p:cTn id="43" dur="1000" fill="hold"/>
                                        <p:tgtEl>
                                          <p:spTgt spid="19461"/>
                                        </p:tgtEl>
                                        <p:attrNameLst>
                                          <p:attrName>ppt_w</p:attrName>
                                        </p:attrNameLst>
                                      </p:cBhvr>
                                      <p:tavLst>
                                        <p:tav tm="0">
                                          <p:val>
                                            <p:fltVal val="0"/>
                                          </p:val>
                                        </p:tav>
                                        <p:tav tm="100000">
                                          <p:val>
                                            <p:strVal val="#ppt_w"/>
                                          </p:val>
                                        </p:tav>
                                      </p:tavLst>
                                    </p:anim>
                                    <p:anim calcmode="lin" valueType="num">
                                      <p:cBhvr>
                                        <p:cTn id="44" dur="1000" fill="hold"/>
                                        <p:tgtEl>
                                          <p:spTgt spid="19461"/>
                                        </p:tgtEl>
                                        <p:attrNameLst>
                                          <p:attrName>ppt_h</p:attrName>
                                        </p:attrNameLst>
                                      </p:cBhvr>
                                      <p:tavLst>
                                        <p:tav tm="0">
                                          <p:val>
                                            <p:fltVal val="0"/>
                                          </p:val>
                                        </p:tav>
                                        <p:tav tm="100000">
                                          <p:val>
                                            <p:strVal val="#ppt_h"/>
                                          </p:val>
                                        </p:tav>
                                      </p:tavLst>
                                    </p:anim>
                                    <p:anim calcmode="lin" valueType="num">
                                      <p:cBhvr>
                                        <p:cTn id="45" dur="1000" fill="hold"/>
                                        <p:tgtEl>
                                          <p:spTgt spid="19461"/>
                                        </p:tgtEl>
                                        <p:attrNameLst>
                                          <p:attrName>style.rotation</p:attrName>
                                        </p:attrNameLst>
                                      </p:cBhvr>
                                      <p:tavLst>
                                        <p:tav tm="0">
                                          <p:val>
                                            <p:fltVal val="360"/>
                                          </p:val>
                                        </p:tav>
                                        <p:tav tm="100000">
                                          <p:val>
                                            <p:fltVal val="0"/>
                                          </p:val>
                                        </p:tav>
                                      </p:tavLst>
                                    </p:anim>
                                    <p:animEffect transition="in" filter="fade">
                                      <p:cBhvr>
                                        <p:cTn id="46" dur="1000"/>
                                        <p:tgtEl>
                                          <p:spTgt spid="19461"/>
                                        </p:tgtEl>
                                      </p:cBhvr>
                                    </p:animEffect>
                                  </p:childTnLst>
                                  <p:subTnLst>
                                    <p:audio>
                                      <p:cMediaNode>
                                        <p:cTn display="0" masterRel="sameClick">
                                          <p:stCondLst>
                                            <p:cond evt="begin" delay="0">
                                              <p:tn val="41"/>
                                            </p:cond>
                                          </p:stCondLst>
                                          <p:endCondLst>
                                            <p:cond evt="onStopAudio" delay="0">
                                              <p:tgtEl>
                                                <p:sldTgt/>
                                              </p:tgtEl>
                                            </p:cond>
                                          </p:endCondLst>
                                        </p:cTn>
                                        <p:tgtEl>
                                          <p:sndTgt r:embed="rId3" name="hammer.wav"/>
                                        </p:tgtEl>
                                      </p:cMediaNode>
                                    </p:audio>
                                  </p:subTnLst>
                                </p:cTn>
                              </p:par>
                            </p:childTnLst>
                          </p:cTn>
                        </p:par>
                        <p:par>
                          <p:cTn id="47" fill="hold">
                            <p:stCondLst>
                              <p:cond delay="16500"/>
                            </p:stCondLst>
                            <p:childTnLst>
                              <p:par>
                                <p:cTn id="48" presetID="2" presetClass="entr" presetSubtype="4" fill="hold" nodeType="afterEffect">
                                  <p:stCondLst>
                                    <p:cond delay="1000"/>
                                  </p:stCondLst>
                                  <p:childTnLst>
                                    <p:set>
                                      <p:cBhvr>
                                        <p:cTn id="49" dur="1" fill="hold">
                                          <p:stCondLst>
                                            <p:cond delay="0"/>
                                          </p:stCondLst>
                                        </p:cTn>
                                        <p:tgtEl>
                                          <p:spTgt spid="9">
                                            <p:txEl>
                                              <p:pRg st="9" end="9"/>
                                            </p:txEl>
                                          </p:spTgt>
                                        </p:tgtEl>
                                        <p:attrNameLst>
                                          <p:attrName>style.visibility</p:attrName>
                                        </p:attrNameLst>
                                      </p:cBhvr>
                                      <p:to>
                                        <p:strVal val="visible"/>
                                      </p:to>
                                    </p:set>
                                    <p:anim calcmode="lin" valueType="num">
                                      <p:cBhvr additive="base">
                                        <p:cTn id="50"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9">
                                            <p:txEl>
                                              <p:pRg st="9" end="9"/>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4" name="wind.wav"/>
                                        </p:tgtEl>
                                      </p:cMediaNode>
                                    </p:audio>
                                  </p:subTnLst>
                                </p:cTn>
                              </p:par>
                            </p:childTnLst>
                          </p:cTn>
                        </p:par>
                        <p:par>
                          <p:cTn id="52" fill="hold">
                            <p:stCondLst>
                              <p:cond delay="18500"/>
                            </p:stCondLst>
                            <p:childTnLst>
                              <p:par>
                                <p:cTn id="53" presetID="49" presetClass="entr" presetSubtype="0" decel="100000" fill="hold" nodeType="afterEffect">
                                  <p:stCondLst>
                                    <p:cond delay="2000"/>
                                  </p:stCondLst>
                                  <p:childTnLst>
                                    <p:set>
                                      <p:cBhvr>
                                        <p:cTn id="54" dur="1" fill="hold">
                                          <p:stCondLst>
                                            <p:cond delay="0"/>
                                          </p:stCondLst>
                                        </p:cTn>
                                        <p:tgtEl>
                                          <p:spTgt spid="19462"/>
                                        </p:tgtEl>
                                        <p:attrNameLst>
                                          <p:attrName>style.visibility</p:attrName>
                                        </p:attrNameLst>
                                      </p:cBhvr>
                                      <p:to>
                                        <p:strVal val="visible"/>
                                      </p:to>
                                    </p:set>
                                    <p:anim calcmode="lin" valueType="num">
                                      <p:cBhvr>
                                        <p:cTn id="55" dur="1000" fill="hold"/>
                                        <p:tgtEl>
                                          <p:spTgt spid="19462"/>
                                        </p:tgtEl>
                                        <p:attrNameLst>
                                          <p:attrName>ppt_w</p:attrName>
                                        </p:attrNameLst>
                                      </p:cBhvr>
                                      <p:tavLst>
                                        <p:tav tm="0">
                                          <p:val>
                                            <p:fltVal val="0"/>
                                          </p:val>
                                        </p:tav>
                                        <p:tav tm="100000">
                                          <p:val>
                                            <p:strVal val="#ppt_w"/>
                                          </p:val>
                                        </p:tav>
                                      </p:tavLst>
                                    </p:anim>
                                    <p:anim calcmode="lin" valueType="num">
                                      <p:cBhvr>
                                        <p:cTn id="56" dur="1000" fill="hold"/>
                                        <p:tgtEl>
                                          <p:spTgt spid="19462"/>
                                        </p:tgtEl>
                                        <p:attrNameLst>
                                          <p:attrName>ppt_h</p:attrName>
                                        </p:attrNameLst>
                                      </p:cBhvr>
                                      <p:tavLst>
                                        <p:tav tm="0">
                                          <p:val>
                                            <p:fltVal val="0"/>
                                          </p:val>
                                        </p:tav>
                                        <p:tav tm="100000">
                                          <p:val>
                                            <p:strVal val="#ppt_h"/>
                                          </p:val>
                                        </p:tav>
                                      </p:tavLst>
                                    </p:anim>
                                    <p:anim calcmode="lin" valueType="num">
                                      <p:cBhvr>
                                        <p:cTn id="57" dur="1000" fill="hold"/>
                                        <p:tgtEl>
                                          <p:spTgt spid="19462"/>
                                        </p:tgtEl>
                                        <p:attrNameLst>
                                          <p:attrName>style.rotation</p:attrName>
                                        </p:attrNameLst>
                                      </p:cBhvr>
                                      <p:tavLst>
                                        <p:tav tm="0">
                                          <p:val>
                                            <p:fltVal val="360"/>
                                          </p:val>
                                        </p:tav>
                                        <p:tav tm="100000">
                                          <p:val>
                                            <p:fltVal val="0"/>
                                          </p:val>
                                        </p:tav>
                                      </p:tavLst>
                                    </p:anim>
                                    <p:animEffect transition="in" filter="fade">
                                      <p:cBhvr>
                                        <p:cTn id="58" dur="1000"/>
                                        <p:tgtEl>
                                          <p:spTgt spid="19462"/>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9" fill="hold">
                            <p:stCondLst>
                              <p:cond delay="21500"/>
                            </p:stCondLst>
                            <p:childTnLst>
                              <p:par>
                                <p:cTn id="60" presetID="2" presetClass="entr" presetSubtype="4" fill="hold" nodeType="afterEffect">
                                  <p:stCondLst>
                                    <p:cond delay="1000"/>
                                  </p:stCondLst>
                                  <p:childTnLst>
                                    <p:set>
                                      <p:cBhvr>
                                        <p:cTn id="61" dur="1" fill="hold">
                                          <p:stCondLst>
                                            <p:cond delay="0"/>
                                          </p:stCondLst>
                                        </p:cTn>
                                        <p:tgtEl>
                                          <p:spTgt spid="9">
                                            <p:txEl>
                                              <p:pRg st="12" end="12"/>
                                            </p:txEl>
                                          </p:spTgt>
                                        </p:tgtEl>
                                        <p:attrNameLst>
                                          <p:attrName>style.visibility</p:attrName>
                                        </p:attrNameLst>
                                      </p:cBhvr>
                                      <p:to>
                                        <p:strVal val="visible"/>
                                      </p:to>
                                    </p:set>
                                    <p:anim calcmode="lin" valueType="num">
                                      <p:cBhvr additive="base">
                                        <p:cTn id="62" dur="10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9">
                                            <p:txEl>
                                              <p:pRg st="12" end="1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23</a:t>
            </a:fld>
            <a:endParaRPr lang="de-DE" dirty="0"/>
          </a:p>
        </p:txBody>
      </p:sp>
      <p:sp>
        <p:nvSpPr>
          <p:cNvPr id="14" name="Textfeld 13"/>
          <p:cNvSpPr txBox="1"/>
          <p:nvPr/>
        </p:nvSpPr>
        <p:spPr>
          <a:xfrm>
            <a:off x="6156176" y="6453336"/>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9" name="Textfeld 8"/>
          <p:cNvSpPr txBox="1"/>
          <p:nvPr/>
        </p:nvSpPr>
        <p:spPr>
          <a:xfrm rot="16200000">
            <a:off x="2975680" y="1064880"/>
            <a:ext cx="3142128" cy="7294305"/>
          </a:xfrm>
          <a:prstGeom prst="rect">
            <a:avLst/>
          </a:prstGeom>
          <a:noFill/>
        </p:spPr>
        <p:txBody>
          <a:bodyPr wrap="square" rtlCol="0">
            <a:spAutoFit/>
            <a:scene3d>
              <a:camera prst="orthographicFront"/>
              <a:lightRig rig="threePt" dir="t"/>
            </a:scene3d>
            <a:sp3d extrusionH="57150">
              <a:bevelT w="82550" h="38100" prst="coolSlant"/>
            </a:sp3d>
          </a:bodyPr>
          <a:lstStyle/>
          <a:p>
            <a:r>
              <a:rPr lang="de-CH" sz="3600" b="1" dirty="0" smtClean="0">
                <a:latin typeface="+mj-lt"/>
              </a:rPr>
              <a:t>WEB 2.0</a:t>
            </a:r>
          </a:p>
          <a:p>
            <a:endParaRPr lang="de-CH" sz="3600" b="1" dirty="0" smtClean="0">
              <a:latin typeface="+mj-lt"/>
            </a:endParaRPr>
          </a:p>
          <a:p>
            <a:endParaRPr lang="de-CH" sz="3600" b="1" dirty="0" smtClean="0">
              <a:latin typeface="+mj-lt"/>
            </a:endParaRPr>
          </a:p>
          <a:p>
            <a:r>
              <a:rPr lang="de-DE" sz="3600" b="1" dirty="0" smtClean="0">
                <a:latin typeface="+mj-lt"/>
              </a:rPr>
              <a:t>Community</a:t>
            </a:r>
          </a:p>
          <a:p>
            <a:endParaRPr lang="de-DE" sz="3600" b="1" dirty="0" smtClean="0">
              <a:latin typeface="+mj-lt"/>
            </a:endParaRPr>
          </a:p>
          <a:p>
            <a:endParaRPr lang="de-CH" sz="3600" b="1" dirty="0" smtClean="0">
              <a:latin typeface="+mj-lt"/>
            </a:endParaRPr>
          </a:p>
          <a:p>
            <a:r>
              <a:rPr lang="de-CH" sz="3600" b="1" dirty="0" err="1" smtClean="0">
                <a:latin typeface="+mj-lt"/>
              </a:rPr>
              <a:t>Weblog</a:t>
            </a:r>
            <a:endParaRPr lang="de-CH" sz="3600" b="1" dirty="0" smtClean="0">
              <a:latin typeface="+mj-lt"/>
            </a:endParaRPr>
          </a:p>
          <a:p>
            <a:endParaRPr lang="de-CH" sz="3600" b="1" dirty="0" smtClean="0">
              <a:latin typeface="+mj-lt"/>
            </a:endParaRPr>
          </a:p>
          <a:p>
            <a:endParaRPr lang="de-CH" sz="3600" b="1" dirty="0" smtClean="0">
              <a:latin typeface="+mj-lt"/>
            </a:endParaRPr>
          </a:p>
          <a:p>
            <a:r>
              <a:rPr lang="de-CH" sz="3600" b="1" dirty="0" err="1" smtClean="0">
                <a:latin typeface="+mj-lt"/>
              </a:rPr>
              <a:t>Blogosphäre</a:t>
            </a:r>
            <a:endParaRPr lang="de-CH" sz="3600" b="1" dirty="0" smtClean="0">
              <a:latin typeface="+mj-lt"/>
            </a:endParaRPr>
          </a:p>
          <a:p>
            <a:endParaRPr lang="de-CH" sz="3600" b="1" dirty="0" smtClean="0">
              <a:latin typeface="+mj-lt"/>
            </a:endParaRPr>
          </a:p>
          <a:p>
            <a:endParaRPr lang="de-CH" sz="3600" b="1" dirty="0" smtClean="0">
              <a:latin typeface="+mj-lt"/>
            </a:endParaRPr>
          </a:p>
          <a:p>
            <a:r>
              <a:rPr lang="de-CH" sz="3600" b="1" dirty="0" smtClean="0">
                <a:latin typeface="+mj-lt"/>
              </a:rPr>
              <a:t>Trackback</a:t>
            </a:r>
          </a:p>
        </p:txBody>
      </p:sp>
      <p:sp>
        <p:nvSpPr>
          <p:cNvPr id="11" name="Textfeld 10"/>
          <p:cNvSpPr txBox="1"/>
          <p:nvPr/>
        </p:nvSpPr>
        <p:spPr>
          <a:xfrm>
            <a:off x="899592" y="476672"/>
            <a:ext cx="3142128" cy="5570756"/>
          </a:xfrm>
          <a:prstGeom prst="rect">
            <a:avLst/>
          </a:prstGeom>
          <a:noFill/>
        </p:spPr>
        <p:txBody>
          <a:bodyPr wrap="square" rtlCol="0">
            <a:spAutoFit/>
            <a:scene3d>
              <a:camera prst="orthographicFront"/>
              <a:lightRig rig="threePt" dir="t"/>
            </a:scene3d>
            <a:sp3d extrusionH="57150">
              <a:bevelT w="82550" h="38100" prst="coolSlant"/>
            </a:sp3d>
          </a:bodyPr>
          <a:lstStyle/>
          <a:p>
            <a:r>
              <a:rPr lang="de-CH" sz="3600" b="1" dirty="0" smtClean="0">
                <a:latin typeface="+mj-lt"/>
              </a:rPr>
              <a:t>WEB 2.0</a:t>
            </a:r>
          </a:p>
          <a:p>
            <a:endParaRPr lang="de-CH" sz="4400" b="1" dirty="0" smtClean="0">
              <a:latin typeface="+mj-lt"/>
            </a:endParaRPr>
          </a:p>
          <a:p>
            <a:r>
              <a:rPr lang="de-DE" sz="3600" b="1" dirty="0" smtClean="0">
                <a:latin typeface="+mj-lt"/>
              </a:rPr>
              <a:t>Community</a:t>
            </a:r>
          </a:p>
          <a:p>
            <a:endParaRPr lang="de-CH" sz="4400" b="1" dirty="0" smtClean="0">
              <a:latin typeface="+mj-lt"/>
            </a:endParaRPr>
          </a:p>
          <a:p>
            <a:r>
              <a:rPr lang="de-CH" sz="3600" b="1" dirty="0" err="1" smtClean="0">
                <a:latin typeface="+mj-lt"/>
              </a:rPr>
              <a:t>Weblog</a:t>
            </a:r>
            <a:endParaRPr lang="de-CH" sz="3600" b="1" dirty="0" smtClean="0">
              <a:latin typeface="+mj-lt"/>
            </a:endParaRPr>
          </a:p>
          <a:p>
            <a:endParaRPr lang="de-CH" sz="4400" b="1" dirty="0" smtClean="0">
              <a:latin typeface="+mj-lt"/>
            </a:endParaRPr>
          </a:p>
          <a:p>
            <a:r>
              <a:rPr lang="de-CH" sz="3600" b="1" dirty="0" err="1" smtClean="0">
                <a:latin typeface="+mj-lt"/>
              </a:rPr>
              <a:t>Blogosphäre</a:t>
            </a:r>
            <a:endParaRPr lang="de-CH" sz="3600" b="1" dirty="0" smtClean="0">
              <a:latin typeface="+mj-lt"/>
            </a:endParaRPr>
          </a:p>
          <a:p>
            <a:endParaRPr lang="de-CH" sz="4400" b="1" dirty="0" smtClean="0">
              <a:latin typeface="+mj-lt"/>
            </a:endParaRPr>
          </a:p>
          <a:p>
            <a:r>
              <a:rPr lang="de-CH" sz="3600" b="1" dirty="0" smtClean="0">
                <a:latin typeface="+mj-lt"/>
              </a:rPr>
              <a:t>Trackback</a:t>
            </a:r>
          </a:p>
        </p:txBody>
      </p:sp>
      <p:sp>
        <p:nvSpPr>
          <p:cNvPr id="12" name="Textfeld 11"/>
          <p:cNvSpPr txBox="1"/>
          <p:nvPr/>
        </p:nvSpPr>
        <p:spPr>
          <a:xfrm>
            <a:off x="251520" y="176153"/>
            <a:ext cx="8640960" cy="10926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de-CH" sz="6500" b="1" dirty="0" smtClean="0"/>
              <a:t>„</a:t>
            </a:r>
            <a:r>
              <a:rPr lang="de-CH" sz="6500" b="1" dirty="0" err="1" smtClean="0"/>
              <a:t>bloggen</a:t>
            </a:r>
            <a:r>
              <a:rPr lang="de-CH" sz="6500" b="1" dirty="0" smtClean="0"/>
              <a:t>“</a:t>
            </a:r>
            <a:endParaRPr lang="de-CH" sz="6500" b="1" dirty="0"/>
          </a:p>
        </p:txBody>
      </p:sp>
      <p:sp>
        <p:nvSpPr>
          <p:cNvPr id="13" name="Textfeld 12"/>
          <p:cNvSpPr txBox="1"/>
          <p:nvPr/>
        </p:nvSpPr>
        <p:spPr>
          <a:xfrm>
            <a:off x="3851920" y="116632"/>
            <a:ext cx="4968552" cy="1446550"/>
          </a:xfrm>
          <a:prstGeom prst="rect">
            <a:avLst/>
          </a:prstGeom>
          <a:noFill/>
        </p:spPr>
        <p:txBody>
          <a:bodyPr wrap="square" rtlCol="0">
            <a:spAutoFit/>
          </a:bodyPr>
          <a:lstStyle/>
          <a:p>
            <a:r>
              <a:rPr lang="de-CH" sz="2200" b="1" dirty="0" smtClean="0"/>
              <a:t>Ein breiteres Spektrum an Möglichkeiten im Internet : Blogs, </a:t>
            </a:r>
            <a:r>
              <a:rPr lang="de-CH" sz="2200" b="1" dirty="0" err="1" smtClean="0"/>
              <a:t>Podcasts</a:t>
            </a:r>
            <a:r>
              <a:rPr lang="de-CH" sz="2200" b="1" dirty="0" smtClean="0"/>
              <a:t>, </a:t>
            </a:r>
            <a:r>
              <a:rPr lang="de-CH" sz="2200" b="1" dirty="0" err="1" smtClean="0"/>
              <a:t>Community</a:t>
            </a:r>
            <a:r>
              <a:rPr lang="de-CH" sz="2200" b="1" dirty="0" smtClean="0"/>
              <a:t> Portale, </a:t>
            </a:r>
            <a:r>
              <a:rPr lang="de-CH" sz="2200" b="1" dirty="0" err="1" smtClean="0"/>
              <a:t>YouTube</a:t>
            </a:r>
            <a:r>
              <a:rPr lang="de-CH" sz="2200" b="1" dirty="0" smtClean="0"/>
              <a:t> und vieles mehr.</a:t>
            </a:r>
            <a:endParaRPr lang="de-CH" sz="2200" b="1" dirty="0"/>
          </a:p>
        </p:txBody>
      </p:sp>
      <p:sp>
        <p:nvSpPr>
          <p:cNvPr id="15" name="Textfeld 14"/>
          <p:cNvSpPr txBox="1"/>
          <p:nvPr/>
        </p:nvSpPr>
        <p:spPr>
          <a:xfrm>
            <a:off x="3851920" y="1556792"/>
            <a:ext cx="5832648" cy="1107996"/>
          </a:xfrm>
          <a:prstGeom prst="rect">
            <a:avLst/>
          </a:prstGeom>
          <a:noFill/>
        </p:spPr>
        <p:txBody>
          <a:bodyPr wrap="square" rtlCol="0">
            <a:spAutoFit/>
          </a:bodyPr>
          <a:lstStyle/>
          <a:p>
            <a:r>
              <a:rPr lang="de-DE" sz="2200" b="1" dirty="0" smtClean="0"/>
              <a:t>Eine Gruppe von Menschen mit Zusammengehörigkeitsgefühl oder gemeinsamen Interessen.</a:t>
            </a:r>
            <a:endParaRPr lang="de-CH" sz="2200" b="1" dirty="0"/>
          </a:p>
        </p:txBody>
      </p:sp>
      <p:sp>
        <p:nvSpPr>
          <p:cNvPr id="16" name="Textfeld 15"/>
          <p:cNvSpPr txBox="1"/>
          <p:nvPr/>
        </p:nvSpPr>
        <p:spPr>
          <a:xfrm>
            <a:off x="3851920" y="2708920"/>
            <a:ext cx="5112568" cy="1446550"/>
          </a:xfrm>
          <a:prstGeom prst="rect">
            <a:avLst/>
          </a:prstGeom>
          <a:noFill/>
        </p:spPr>
        <p:txBody>
          <a:bodyPr wrap="square" rtlCol="0">
            <a:spAutoFit/>
          </a:bodyPr>
          <a:lstStyle/>
          <a:p>
            <a:r>
              <a:rPr lang="de-DE" sz="2200" b="1" dirty="0" smtClean="0"/>
              <a:t>Auf einer Website geführtes Tagebuch in mit Aufzeichnungen, Protokollen oder Gedanken  des Bloggers.</a:t>
            </a:r>
            <a:endParaRPr lang="de-CH" sz="2200" b="1" dirty="0"/>
          </a:p>
        </p:txBody>
      </p:sp>
      <p:sp>
        <p:nvSpPr>
          <p:cNvPr id="17" name="Textfeld 16"/>
          <p:cNvSpPr txBox="1"/>
          <p:nvPr/>
        </p:nvSpPr>
        <p:spPr>
          <a:xfrm>
            <a:off x="3851920" y="5301208"/>
            <a:ext cx="5040560" cy="1107996"/>
          </a:xfrm>
          <a:prstGeom prst="rect">
            <a:avLst/>
          </a:prstGeom>
          <a:noFill/>
        </p:spPr>
        <p:txBody>
          <a:bodyPr wrap="square" rtlCol="0">
            <a:spAutoFit/>
          </a:bodyPr>
          <a:lstStyle/>
          <a:p>
            <a:r>
              <a:rPr lang="de-DE" sz="2200" b="1" dirty="0" smtClean="0"/>
              <a:t>Eine Funktion mit der Informationen in Form von Kommentaren untereinander austauschen können. </a:t>
            </a:r>
            <a:endParaRPr lang="de-CH" sz="2200" b="1" dirty="0"/>
          </a:p>
        </p:txBody>
      </p:sp>
      <p:sp>
        <p:nvSpPr>
          <p:cNvPr id="20" name="Textfeld 19"/>
          <p:cNvSpPr txBox="1"/>
          <p:nvPr/>
        </p:nvSpPr>
        <p:spPr>
          <a:xfrm>
            <a:off x="3851920" y="4149080"/>
            <a:ext cx="5112568" cy="1107996"/>
          </a:xfrm>
          <a:prstGeom prst="rect">
            <a:avLst/>
          </a:prstGeom>
          <a:noFill/>
        </p:spPr>
        <p:txBody>
          <a:bodyPr wrap="square" rtlCol="0">
            <a:spAutoFit/>
          </a:bodyPr>
          <a:lstStyle/>
          <a:p>
            <a:r>
              <a:rPr lang="de-DE" sz="2200" b="1" dirty="0" smtClean="0"/>
              <a:t>Gesamtheit der Weblogs und ihrer Verbindungen. Durch Vernetzungen bilden sich Communitys.</a:t>
            </a:r>
            <a:endParaRPr lang="de-CH" sz="2200" b="1"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2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9">
                                            <p:txEl>
                                              <p:pRg st="12" end="12"/>
                                            </p:txEl>
                                          </p:spTgt>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1">
                                            <p:txEl>
                                              <p:pRg st="8" end="8"/>
                                            </p:txEl>
                                          </p:spTgt>
                                        </p:tgtEl>
                                        <p:attrNameLst>
                                          <p:attrName>style.visibility</p:attrName>
                                        </p:attrNameLst>
                                      </p:cBhvr>
                                      <p:to>
                                        <p:strVal val="visible"/>
                                      </p:to>
                                    </p:set>
                                  </p:childTnLst>
                                </p:cTn>
                              </p:par>
                            </p:childTnLst>
                          </p:cTn>
                        </p:par>
                        <p:par>
                          <p:cTn id="51" fill="hold">
                            <p:stCondLst>
                              <p:cond delay="0"/>
                            </p:stCondLst>
                            <p:childTnLst>
                              <p:par>
                                <p:cTn id="52" presetID="10" presetClass="entr" presetSubtype="0" fill="hold" grpId="0" nodeType="afterEffect">
                                  <p:stCondLst>
                                    <p:cond delay="100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P spid="15" grpId="0"/>
      <p:bldP spid="16" grpId="0"/>
      <p:bldP spid="17"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24</a:t>
            </a:fld>
            <a:endParaRPr lang="de-DE" dirty="0"/>
          </a:p>
        </p:txBody>
      </p:sp>
      <p:sp>
        <p:nvSpPr>
          <p:cNvPr id="14" name="Textfeld 13"/>
          <p:cNvSpPr txBox="1"/>
          <p:nvPr/>
        </p:nvSpPr>
        <p:spPr>
          <a:xfrm>
            <a:off x="6156176" y="6309320"/>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18" name="Titel 1"/>
          <p:cNvSpPr txBox="1">
            <a:spLocks/>
          </p:cNvSpPr>
          <p:nvPr/>
        </p:nvSpPr>
        <p:spPr bwMode="auto">
          <a:xfrm>
            <a:off x="685800" y="457200"/>
            <a:ext cx="7772400" cy="114300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4400" b="0" i="0" u="none" strike="noStrike" kern="0" cap="none" spc="0" normalizeH="0" baseline="0" noProof="0" smtClean="0">
                <a:ln>
                  <a:noFill/>
                </a:ln>
                <a:solidFill>
                  <a:schemeClr val="tx2"/>
                </a:solidFill>
                <a:effectLst>
                  <a:outerShdw blurRad="38100" dist="38100" dir="2700000" algn="tl">
                    <a:srgbClr val="FFFFFF"/>
                  </a:outerShdw>
                </a:effectLst>
                <a:uLnTx/>
                <a:uFillTx/>
                <a:latin typeface="+mj-lt"/>
                <a:ea typeface="+mj-ea"/>
                <a:cs typeface="+mj-cs"/>
              </a:rPr>
              <a:t>Spielen</a:t>
            </a:r>
            <a:endParaRPr kumimoji="0" lang="de-CH" sz="44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pic>
        <p:nvPicPr>
          <p:cNvPr id="19" name="Inhaltsplatzhalter 5" descr="Spiel westward.jpg"/>
          <p:cNvPicPr>
            <a:picLocks noChangeAspect="1"/>
          </p:cNvPicPr>
          <p:nvPr/>
        </p:nvPicPr>
        <p:blipFill>
          <a:blip r:embed="rId3" cstate="print"/>
          <a:stretch>
            <a:fillRect/>
          </a:stretch>
        </p:blipFill>
        <p:spPr bwMode="auto">
          <a:xfrm>
            <a:off x="467544" y="2996952"/>
            <a:ext cx="4176464" cy="3132348"/>
          </a:xfrm>
          <a:prstGeom prst="rect">
            <a:avLst/>
          </a:prstGeom>
          <a:ln>
            <a:noFill/>
          </a:ln>
          <a:effectLst>
            <a:softEdge rad="112500"/>
          </a:effectLst>
        </p:spPr>
      </p:pic>
      <p:sp>
        <p:nvSpPr>
          <p:cNvPr id="21" name="Textfeld 20"/>
          <p:cNvSpPr txBox="1"/>
          <p:nvPr/>
        </p:nvSpPr>
        <p:spPr>
          <a:xfrm>
            <a:off x="251521" y="1484784"/>
            <a:ext cx="8640960" cy="1938992"/>
          </a:xfrm>
          <a:prstGeom prst="rect">
            <a:avLst/>
          </a:prstGeom>
          <a:noFill/>
        </p:spPr>
        <p:txBody>
          <a:bodyPr wrap="square" rtlCol="0">
            <a:spAutoFit/>
          </a:bodyPr>
          <a:lstStyle/>
          <a:p>
            <a:r>
              <a:rPr lang="de-DE" sz="2400" b="1" dirty="0" smtClean="0"/>
              <a:t>Ein Computerspiel (Game) ist ein interaktives Medium; </a:t>
            </a:r>
            <a:br>
              <a:rPr lang="de-DE" sz="2400" b="1" dirty="0" smtClean="0"/>
            </a:br>
            <a:r>
              <a:rPr lang="de-DE" sz="2400" b="1" dirty="0" smtClean="0"/>
              <a:t>ein Programm auf einem Computer oder einer Spielkonsole, das einem oder mehreren Benutzern ermöglicht - nach vorgegebenen Regeln – zu spielen. </a:t>
            </a:r>
            <a:endParaRPr lang="de-CH" sz="2400" b="1" dirty="0" smtClean="0"/>
          </a:p>
          <a:p>
            <a:endParaRPr lang="de-CH" sz="2400" b="1" dirty="0"/>
          </a:p>
        </p:txBody>
      </p:sp>
      <p:sp>
        <p:nvSpPr>
          <p:cNvPr id="22" name="Textfeld 21"/>
          <p:cNvSpPr txBox="1"/>
          <p:nvPr/>
        </p:nvSpPr>
        <p:spPr>
          <a:xfrm>
            <a:off x="4716016" y="3140968"/>
            <a:ext cx="4104456" cy="3231654"/>
          </a:xfrm>
          <a:prstGeom prst="rect">
            <a:avLst/>
          </a:prstGeom>
          <a:noFill/>
        </p:spPr>
        <p:txBody>
          <a:bodyPr wrap="square" rtlCol="0">
            <a:spAutoFit/>
          </a:bodyPr>
          <a:lstStyle/>
          <a:p>
            <a:r>
              <a:rPr lang="de-DE" b="1" dirty="0" smtClean="0"/>
              <a:t>Vergiss alles, was du </a:t>
            </a:r>
            <a:r>
              <a:rPr lang="de-DE" sz="2400" b="1" dirty="0" smtClean="0"/>
              <a:t>über</a:t>
            </a:r>
            <a:r>
              <a:rPr lang="de-DE" b="1" dirty="0" smtClean="0"/>
              <a:t> die Eroberung des Westens gelernt hast. In </a:t>
            </a:r>
            <a:r>
              <a:rPr lang="de-DE" b="1" dirty="0" err="1" smtClean="0"/>
              <a:t>Westward</a:t>
            </a:r>
            <a:r>
              <a:rPr lang="de-DE" b="1" dirty="0" smtClean="0"/>
              <a:t> liegt es bei dir, über das Schicksal der tapferen Siedler zu entscheiden, denn du musst ein Lager aufschlagen, Rohstoffe aus dem Boden holen und schließlich eine florierende Ansiedlung gründen, die weitere Neuankömmlinge anzieht.</a:t>
            </a:r>
            <a:br>
              <a:rPr lang="de-DE" b="1" dirty="0" smtClean="0"/>
            </a:br>
            <a:endParaRPr lang="de-CH" b="1" dirty="0"/>
          </a:p>
        </p:txBody>
      </p:sp>
      <p:pic>
        <p:nvPicPr>
          <p:cNvPr id="20484" name="Picture 4"/>
          <p:cNvPicPr>
            <a:picLocks noChangeAspect="1" noChangeArrowheads="1"/>
          </p:cNvPicPr>
          <p:nvPr/>
        </p:nvPicPr>
        <p:blipFill>
          <a:blip r:embed="rId4" cstate="print"/>
          <a:srcRect/>
          <a:stretch>
            <a:fillRect/>
          </a:stretch>
        </p:blipFill>
        <p:spPr bwMode="auto">
          <a:xfrm>
            <a:off x="611560" y="3068960"/>
            <a:ext cx="3960440" cy="2970330"/>
          </a:xfrm>
          <a:prstGeom prst="rect">
            <a:avLst/>
          </a:prstGeom>
          <a:ln>
            <a:noFill/>
          </a:ln>
          <a:effectLst>
            <a:softEdge rad="112500"/>
          </a:effectLst>
        </p:spPr>
      </p:pic>
      <p:pic>
        <p:nvPicPr>
          <p:cNvPr id="20485" name="Picture 5"/>
          <p:cNvPicPr>
            <a:picLocks noChangeAspect="1" noChangeArrowheads="1"/>
          </p:cNvPicPr>
          <p:nvPr/>
        </p:nvPicPr>
        <p:blipFill>
          <a:blip r:embed="rId5" cstate="print"/>
          <a:srcRect/>
          <a:stretch>
            <a:fillRect/>
          </a:stretch>
        </p:blipFill>
        <p:spPr bwMode="auto">
          <a:xfrm>
            <a:off x="539552" y="3068960"/>
            <a:ext cx="4032448" cy="2952328"/>
          </a:xfrm>
          <a:prstGeom prst="rect">
            <a:avLst/>
          </a:prstGeom>
          <a:ln>
            <a:noFill/>
          </a:ln>
          <a:effectLst>
            <a:softEdge rad="112500"/>
          </a:effectLst>
        </p:spPr>
      </p:pic>
      <p:pic>
        <p:nvPicPr>
          <p:cNvPr id="20488" name="Picture 8"/>
          <p:cNvPicPr>
            <a:picLocks noChangeAspect="1" noChangeArrowheads="1"/>
          </p:cNvPicPr>
          <p:nvPr/>
        </p:nvPicPr>
        <p:blipFill>
          <a:blip r:embed="rId6" cstate="print"/>
          <a:srcRect/>
          <a:stretch>
            <a:fillRect/>
          </a:stretch>
        </p:blipFill>
        <p:spPr bwMode="auto">
          <a:xfrm>
            <a:off x="539552" y="3068960"/>
            <a:ext cx="4104456" cy="3024336"/>
          </a:xfrm>
          <a:prstGeom prst="rect">
            <a:avLst/>
          </a:prstGeom>
          <a:ln>
            <a:noFill/>
          </a:ln>
          <a:effectLst>
            <a:softEdge rad="112500"/>
          </a:effectLst>
        </p:spPr>
      </p:pic>
      <p:pic>
        <p:nvPicPr>
          <p:cNvPr id="20483" name="Picture 3"/>
          <p:cNvPicPr>
            <a:picLocks noChangeAspect="1" noChangeArrowheads="1"/>
          </p:cNvPicPr>
          <p:nvPr/>
        </p:nvPicPr>
        <p:blipFill>
          <a:blip r:embed="rId7" cstate="print"/>
          <a:srcRect/>
          <a:stretch>
            <a:fillRect/>
          </a:stretch>
        </p:blipFill>
        <p:spPr bwMode="auto">
          <a:xfrm>
            <a:off x="467543" y="3068960"/>
            <a:ext cx="4128459" cy="3096344"/>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5000"/>
                                  </p:iterate>
                                  <p:childTnLst>
                                    <p:set>
                                      <p:cBhvr>
                                        <p:cTn id="6" dur="1" fill="hold">
                                          <p:stCondLst>
                                            <p:cond delay="0"/>
                                          </p:stCondLst>
                                        </p:cTn>
                                        <p:tgtEl>
                                          <p:spTgt spid="21"/>
                                        </p:tgtEl>
                                        <p:attrNameLst>
                                          <p:attrName>style.visibility</p:attrName>
                                        </p:attrNameLst>
                                      </p:cBhvr>
                                      <p:to>
                                        <p:strVal val="visible"/>
                                      </p:to>
                                    </p:set>
                                    <p:anim calcmode="discrete" valueType="clr">
                                      <p:cBhvr override="childStyle">
                                        <p:cTn id="7" dur="1000"/>
                                        <p:tgtEl>
                                          <p:spTgt spid="21"/>
                                        </p:tgtEl>
                                        <p:attrNameLst>
                                          <p:attrName>style.color</p:attrName>
                                        </p:attrNameLst>
                                      </p:cBhvr>
                                      <p:tavLst>
                                        <p:tav tm="0">
                                          <p:val>
                                            <p:clrVal>
                                              <a:schemeClr val="tx1"/>
                                            </p:clrVal>
                                          </p:val>
                                        </p:tav>
                                        <p:tav tm="50000">
                                          <p:val>
                                            <p:clrVal>
                                              <a:schemeClr val="tx1"/>
                                            </p:clrVal>
                                          </p:val>
                                        </p:tav>
                                      </p:tavLst>
                                    </p:anim>
                                    <p:anim calcmode="discrete" valueType="clr">
                                      <p:cBhvr>
                                        <p:cTn id="8" dur="1000"/>
                                        <p:tgtEl>
                                          <p:spTgt spid="21"/>
                                        </p:tgtEl>
                                        <p:attrNameLst>
                                          <p:attrName>fillcolor</p:attrName>
                                        </p:attrNameLst>
                                      </p:cBhvr>
                                      <p:tavLst>
                                        <p:tav tm="0">
                                          <p:val>
                                            <p:clrVal>
                                              <a:schemeClr val="accent2"/>
                                            </p:clrVal>
                                          </p:val>
                                        </p:tav>
                                        <p:tav tm="50000">
                                          <p:val>
                                            <p:clrVal>
                                              <a:schemeClr val="hlink"/>
                                            </p:clrVal>
                                          </p:val>
                                        </p:tav>
                                      </p:tavLst>
                                    </p:anim>
                                    <p:set>
                                      <p:cBhvr>
                                        <p:cTn id="9" dur="1000"/>
                                        <p:tgtEl>
                                          <p:spTgt spid="21"/>
                                        </p:tgtEl>
                                        <p:attrNameLst>
                                          <p:attrName>fill.type</p:attrName>
                                        </p:attrNameLst>
                                      </p:cBhvr>
                                      <p:to>
                                        <p:strVal val="solid"/>
                                      </p:to>
                                    </p:set>
                                  </p:childTnLst>
                                </p:cTn>
                              </p:par>
                            </p:childTnLst>
                          </p:cTn>
                        </p:par>
                        <p:par>
                          <p:cTn id="10" fill="hold">
                            <p:stCondLst>
                              <p:cond delay="2620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0"/>
                                        <p:tgtEl>
                                          <p:spTgt spid="19"/>
                                        </p:tgtEl>
                                      </p:cBhvr>
                                    </p:animEffect>
                                  </p:childTnLst>
                                </p:cTn>
                              </p:par>
                            </p:childTnLst>
                          </p:cTn>
                        </p:par>
                        <p:par>
                          <p:cTn id="14" fill="hold">
                            <p:stCondLst>
                              <p:cond delay="31200"/>
                            </p:stCondLst>
                            <p:childTnLst>
                              <p:par>
                                <p:cTn id="15" presetID="1" presetClass="entr" presetSubtype="0" fill="hold" grpId="0" nodeType="afterEffect">
                                  <p:stCondLst>
                                    <p:cond delay="100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32200"/>
                            </p:stCondLst>
                            <p:childTnLst>
                              <p:par>
                                <p:cTn id="18" presetID="10" presetClass="entr" presetSubtype="0" fill="hold" nodeType="afterEffect">
                                  <p:stCondLst>
                                    <p:cond delay="1000"/>
                                  </p:stCondLst>
                                  <p:childTnLst>
                                    <p:set>
                                      <p:cBhvr>
                                        <p:cTn id="19" dur="1" fill="hold">
                                          <p:stCondLst>
                                            <p:cond delay="0"/>
                                          </p:stCondLst>
                                        </p:cTn>
                                        <p:tgtEl>
                                          <p:spTgt spid="20485"/>
                                        </p:tgtEl>
                                        <p:attrNameLst>
                                          <p:attrName>style.visibility</p:attrName>
                                        </p:attrNameLst>
                                      </p:cBhvr>
                                      <p:to>
                                        <p:strVal val="visible"/>
                                      </p:to>
                                    </p:set>
                                    <p:animEffect transition="in" filter="fade">
                                      <p:cBhvr>
                                        <p:cTn id="20" dur="5000"/>
                                        <p:tgtEl>
                                          <p:spTgt spid="20485"/>
                                        </p:tgtEl>
                                      </p:cBhvr>
                                    </p:animEffect>
                                  </p:childTnLst>
                                </p:cTn>
                              </p:par>
                            </p:childTnLst>
                          </p:cTn>
                        </p:par>
                        <p:par>
                          <p:cTn id="21" fill="hold">
                            <p:stCondLst>
                              <p:cond delay="38200"/>
                            </p:stCondLst>
                            <p:childTnLst>
                              <p:par>
                                <p:cTn id="22" presetID="10" presetClass="entr" presetSubtype="0" fill="hold" nodeType="afterEffect">
                                  <p:stCondLst>
                                    <p:cond delay="1000"/>
                                  </p:stCondLst>
                                  <p:childTnLst>
                                    <p:set>
                                      <p:cBhvr>
                                        <p:cTn id="23" dur="1" fill="hold">
                                          <p:stCondLst>
                                            <p:cond delay="0"/>
                                          </p:stCondLst>
                                        </p:cTn>
                                        <p:tgtEl>
                                          <p:spTgt spid="20484"/>
                                        </p:tgtEl>
                                        <p:attrNameLst>
                                          <p:attrName>style.visibility</p:attrName>
                                        </p:attrNameLst>
                                      </p:cBhvr>
                                      <p:to>
                                        <p:strVal val="visible"/>
                                      </p:to>
                                    </p:set>
                                    <p:animEffect transition="in" filter="fade">
                                      <p:cBhvr>
                                        <p:cTn id="24" dur="5000"/>
                                        <p:tgtEl>
                                          <p:spTgt spid="20484"/>
                                        </p:tgtEl>
                                      </p:cBhvr>
                                    </p:animEffect>
                                  </p:childTnLst>
                                </p:cTn>
                              </p:par>
                            </p:childTnLst>
                          </p:cTn>
                        </p:par>
                        <p:par>
                          <p:cTn id="25" fill="hold">
                            <p:stCondLst>
                              <p:cond delay="44200"/>
                            </p:stCondLst>
                            <p:childTnLst>
                              <p:par>
                                <p:cTn id="26" presetID="10" presetClass="entr" presetSubtype="0" fill="hold" nodeType="afterEffect">
                                  <p:stCondLst>
                                    <p:cond delay="1000"/>
                                  </p:stCondLst>
                                  <p:childTnLst>
                                    <p:set>
                                      <p:cBhvr>
                                        <p:cTn id="27" dur="1" fill="hold">
                                          <p:stCondLst>
                                            <p:cond delay="0"/>
                                          </p:stCondLst>
                                        </p:cTn>
                                        <p:tgtEl>
                                          <p:spTgt spid="20488"/>
                                        </p:tgtEl>
                                        <p:attrNameLst>
                                          <p:attrName>style.visibility</p:attrName>
                                        </p:attrNameLst>
                                      </p:cBhvr>
                                      <p:to>
                                        <p:strVal val="visible"/>
                                      </p:to>
                                    </p:set>
                                    <p:animEffect transition="in" filter="fade">
                                      <p:cBhvr>
                                        <p:cTn id="28" dur="5000"/>
                                        <p:tgtEl>
                                          <p:spTgt spid="20488"/>
                                        </p:tgtEl>
                                      </p:cBhvr>
                                    </p:animEffect>
                                  </p:childTnLst>
                                </p:cTn>
                              </p:par>
                            </p:childTnLst>
                          </p:cTn>
                        </p:par>
                        <p:par>
                          <p:cTn id="29" fill="hold">
                            <p:stCondLst>
                              <p:cond delay="50200"/>
                            </p:stCondLst>
                            <p:childTnLst>
                              <p:par>
                                <p:cTn id="30" presetID="10" presetClass="entr" presetSubtype="0" fill="hold" nodeType="afterEffect">
                                  <p:stCondLst>
                                    <p:cond delay="1000"/>
                                  </p:stCondLst>
                                  <p:childTnLst>
                                    <p:set>
                                      <p:cBhvr>
                                        <p:cTn id="31" dur="1" fill="hold">
                                          <p:stCondLst>
                                            <p:cond delay="0"/>
                                          </p:stCondLst>
                                        </p:cTn>
                                        <p:tgtEl>
                                          <p:spTgt spid="20483"/>
                                        </p:tgtEl>
                                        <p:attrNameLst>
                                          <p:attrName>style.visibility</p:attrName>
                                        </p:attrNameLst>
                                      </p:cBhvr>
                                      <p:to>
                                        <p:strVal val="visible"/>
                                      </p:to>
                                    </p:set>
                                    <p:animEffect transition="in" filter="fade">
                                      <p:cBhvr>
                                        <p:cTn id="32" dur="5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32656"/>
            <a:ext cx="7772400" cy="1143000"/>
          </a:xfrm>
        </p:spPr>
        <p:txBody>
          <a:bodyPr/>
          <a:lstStyle/>
          <a:p>
            <a:pPr algn="ctr"/>
            <a:r>
              <a:rPr lang="de-CH" dirty="0" smtClean="0"/>
              <a:t>Zusammenfassung</a:t>
            </a:r>
            <a:endParaRPr lang="de-CH" dirty="0"/>
          </a:p>
        </p:txBody>
      </p:sp>
      <p:sp>
        <p:nvSpPr>
          <p:cNvPr id="4" name="Foliennummernplatzhalter 3"/>
          <p:cNvSpPr>
            <a:spLocks noGrp="1"/>
          </p:cNvSpPr>
          <p:nvPr>
            <p:ph type="sldNum" sz="quarter" idx="12"/>
          </p:nvPr>
        </p:nvSpPr>
        <p:spPr>
          <a:xfrm>
            <a:off x="467544" y="6237312"/>
            <a:ext cx="501824" cy="457200"/>
          </a:xfrm>
        </p:spPr>
        <p:txBody>
          <a:bodyPr/>
          <a:lstStyle/>
          <a:p>
            <a:fld id="{7424A50B-B10C-404D-B8F1-E2DECB1DF017}" type="slidenum">
              <a:rPr lang="de-DE" smtClean="0"/>
              <a:pPr/>
              <a:t>25</a:t>
            </a:fld>
            <a:endParaRPr lang="de-DE" dirty="0"/>
          </a:p>
        </p:txBody>
      </p:sp>
      <p:sp>
        <p:nvSpPr>
          <p:cNvPr id="7" name="Inhaltsplatzhalter 6"/>
          <p:cNvSpPr>
            <a:spLocks noGrp="1"/>
          </p:cNvSpPr>
          <p:nvPr>
            <p:ph idx="1"/>
          </p:nvPr>
        </p:nvSpPr>
        <p:spPr>
          <a:xfrm>
            <a:off x="685800" y="1268760"/>
            <a:ext cx="8062664" cy="5040560"/>
          </a:xfrm>
        </p:spPr>
        <p:txBody>
          <a:bodyPr/>
          <a:lstStyle/>
          <a:p>
            <a:pPr>
              <a:spcAft>
                <a:spcPts val="1200"/>
              </a:spcAft>
            </a:pPr>
            <a:r>
              <a:rPr lang="de-CH" b="1" dirty="0" smtClean="0"/>
              <a:t>Über Karl May und seine Figuren (Winnetou etc.) ist im Internet viel zu erfahren. Die Information ist gut! </a:t>
            </a:r>
          </a:p>
          <a:p>
            <a:pPr>
              <a:spcAft>
                <a:spcPts val="1200"/>
              </a:spcAft>
            </a:pPr>
            <a:r>
              <a:rPr lang="de-CH" b="1" dirty="0" smtClean="0"/>
              <a:t>Winnetou ist nicht in der </a:t>
            </a:r>
            <a:r>
              <a:rPr lang="de-CH" b="1" dirty="0" err="1" smtClean="0"/>
              <a:t>Blogosphäre</a:t>
            </a:r>
            <a:r>
              <a:rPr lang="de-CH" b="1" dirty="0" smtClean="0"/>
              <a:t> angekommen. In Blogs taucht der Begriff Karl May nur selten auf. </a:t>
            </a:r>
          </a:p>
          <a:p>
            <a:r>
              <a:rPr lang="de-CH" b="1" dirty="0" smtClean="0"/>
              <a:t>Es gibt kaum Gemeinschaften, die sich mit Karl May befassen und seine Werke diskutieren.</a:t>
            </a:r>
          </a:p>
        </p:txBody>
      </p:sp>
      <p:sp>
        <p:nvSpPr>
          <p:cNvPr id="10" name="Textfeld 9"/>
          <p:cNvSpPr txBox="1"/>
          <p:nvPr/>
        </p:nvSpPr>
        <p:spPr>
          <a:xfrm>
            <a:off x="6156176" y="6309320"/>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32656"/>
            <a:ext cx="7772400" cy="1143000"/>
          </a:xfrm>
        </p:spPr>
        <p:txBody>
          <a:bodyPr/>
          <a:lstStyle/>
          <a:p>
            <a:pPr algn="ctr"/>
            <a:r>
              <a:rPr lang="de-CH" dirty="0" smtClean="0"/>
              <a:t>Winnetou in der </a:t>
            </a:r>
            <a:r>
              <a:rPr lang="de-CH" dirty="0" err="1" smtClean="0"/>
              <a:t>Blogosphäre</a:t>
            </a:r>
            <a:endParaRPr lang="de-CH" dirty="0"/>
          </a:p>
        </p:txBody>
      </p:sp>
      <p:sp>
        <p:nvSpPr>
          <p:cNvPr id="4" name="Foliennummernplatzhalter 3"/>
          <p:cNvSpPr>
            <a:spLocks noGrp="1"/>
          </p:cNvSpPr>
          <p:nvPr>
            <p:ph type="sldNum" sz="quarter" idx="12"/>
          </p:nvPr>
        </p:nvSpPr>
        <p:spPr>
          <a:xfrm>
            <a:off x="395536" y="6212160"/>
            <a:ext cx="536848" cy="457200"/>
          </a:xfrm>
        </p:spPr>
        <p:txBody>
          <a:bodyPr/>
          <a:lstStyle/>
          <a:p>
            <a:fld id="{7424A50B-B10C-404D-B8F1-E2DECB1DF017}" type="slidenum">
              <a:rPr lang="de-DE" smtClean="0"/>
              <a:pPr/>
              <a:t>26</a:t>
            </a:fld>
            <a:endParaRPr lang="de-DE" dirty="0"/>
          </a:p>
        </p:txBody>
      </p:sp>
      <p:pic>
        <p:nvPicPr>
          <p:cNvPr id="21513" name="Picture 9"/>
          <p:cNvPicPr>
            <a:picLocks noChangeAspect="1" noChangeArrowheads="1"/>
          </p:cNvPicPr>
          <p:nvPr/>
        </p:nvPicPr>
        <p:blipFill>
          <a:blip r:embed="rId2" cstate="print"/>
          <a:srcRect/>
          <a:stretch>
            <a:fillRect/>
          </a:stretch>
        </p:blipFill>
        <p:spPr bwMode="auto">
          <a:xfrm rot="2364906">
            <a:off x="-1980651" y="-900100"/>
            <a:ext cx="1858888" cy="18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Inhaltsplatzhalter 6"/>
          <p:cNvSpPr txBox="1">
            <a:spLocks/>
          </p:cNvSpPr>
          <p:nvPr/>
        </p:nvSpPr>
        <p:spPr bwMode="auto">
          <a:xfrm>
            <a:off x="685800" y="1484784"/>
            <a:ext cx="8062664" cy="5040560"/>
          </a:xfrm>
          <a:prstGeom prst="rect">
            <a:avLst/>
          </a:prstGeom>
          <a:noFill/>
          <a:ln w="9525">
            <a:noFill/>
            <a:miter lim="800000"/>
            <a:headEnd/>
            <a:tailEnd/>
          </a:ln>
          <a:effectLst/>
        </p:spPr>
        <p:txBody>
          <a:bodyPr vert="horz" wrap="square" lIns="92075" tIns="46037" rIns="92075" bIns="46037"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Existiert nicht in den sozialen Netzwerken.</a:t>
            </a:r>
          </a:p>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lang="de-CH" sz="3200" b="1" kern="0" dirty="0" smtClean="0">
                <a:effectLst>
                  <a:outerShdw blurRad="38100" dist="38100" dir="2700000" algn="tl">
                    <a:srgbClr val="000000"/>
                  </a:outerShdw>
                </a:effectLst>
                <a:latin typeface="+mn-lt"/>
              </a:rPr>
              <a:t>In Film und Fernsehen nur noch nostalgische Erinnerung</a:t>
            </a:r>
          </a:p>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Keine kreativen „Neuschöpfungen“ </a:t>
            </a:r>
            <a:r>
              <a:rPr lang="de-CH" sz="3200" b="1" kern="0" dirty="0" smtClean="0">
                <a:effectLst>
                  <a:outerShdw blurRad="38100" dist="38100" dir="2700000" algn="tl">
                    <a:srgbClr val="000000"/>
                  </a:outerShdw>
                </a:effectLst>
                <a:latin typeface="+mn-lt"/>
              </a:rPr>
              <a:t/>
            </a:r>
            <a:br>
              <a:rPr lang="de-CH" sz="3200" b="1" kern="0" dirty="0" smtClean="0">
                <a:effectLst>
                  <a:outerShdw blurRad="38100" dist="38100" dir="2700000" algn="tl">
                    <a:srgbClr val="000000"/>
                  </a:outerShdw>
                </a:effectLst>
                <a:latin typeface="+mn-lt"/>
              </a:rPr>
            </a:br>
            <a:r>
              <a:rPr lang="de-CH" sz="3200" b="1" kern="0" dirty="0" smtClean="0">
                <a:effectLst>
                  <a:outerShdw blurRad="38100" dist="38100" dir="2700000" algn="tl">
                    <a:srgbClr val="000000"/>
                  </a:outerShdw>
                </a:effectLst>
                <a:latin typeface="+mn-lt"/>
              </a:rPr>
              <a:t>des Gedankengut s von K.M.</a:t>
            </a:r>
          </a:p>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Das Potential</a:t>
            </a:r>
            <a:r>
              <a:rPr kumimoji="0" lang="de-CH" sz="3200" b="1"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an Geschichten und Figuren wird nicht genutzt</a:t>
            </a:r>
            <a:endPar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21506" name="Picture 2"/>
          <p:cNvPicPr>
            <a:picLocks noGrp="1" noChangeAspect="1" noChangeArrowheads="1"/>
          </p:cNvPicPr>
          <p:nvPr>
            <p:ph idx="1"/>
          </p:nvPr>
        </p:nvPicPr>
        <p:blipFill>
          <a:blip r:embed="rId3" cstate="print"/>
          <a:srcRect/>
          <a:stretch>
            <a:fillRect/>
          </a:stretch>
        </p:blipFill>
        <p:spPr bwMode="auto">
          <a:xfrm>
            <a:off x="-2124744" y="5445224"/>
            <a:ext cx="1881830" cy="1801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512" name="Picture 8"/>
          <p:cNvPicPr>
            <a:picLocks noChangeAspect="1" noChangeArrowheads="1"/>
          </p:cNvPicPr>
          <p:nvPr/>
        </p:nvPicPr>
        <p:blipFill>
          <a:blip r:embed="rId4" cstate="print"/>
          <a:srcRect/>
          <a:stretch>
            <a:fillRect/>
          </a:stretch>
        </p:blipFill>
        <p:spPr bwMode="auto">
          <a:xfrm>
            <a:off x="3491880" y="-2115616"/>
            <a:ext cx="1872208" cy="1800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508" name="Picture 4"/>
          <p:cNvPicPr>
            <a:picLocks noChangeAspect="1" noChangeArrowheads="1"/>
          </p:cNvPicPr>
          <p:nvPr/>
        </p:nvPicPr>
        <p:blipFill>
          <a:blip r:embed="rId5" cstate="print"/>
          <a:srcRect/>
          <a:stretch>
            <a:fillRect/>
          </a:stretch>
        </p:blipFill>
        <p:spPr bwMode="auto">
          <a:xfrm>
            <a:off x="9144000" y="-1395536"/>
            <a:ext cx="1815607" cy="17628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feld 15"/>
          <p:cNvSpPr txBox="1"/>
          <p:nvPr/>
        </p:nvSpPr>
        <p:spPr>
          <a:xfrm>
            <a:off x="6156176" y="6309320"/>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1000"/>
                                  </p:stCondLst>
                                  <p:childTnLst>
                                    <p:animMotion origin="layout" path="M 0.0243 -0.12994 C 0.02708 -0.08786 0.03281 -0.04717 0.04323 -0.00786 C 0.04618 0.03676 0.04184 0 0.05278 0.0437 C 0.0559 0.05595 0.0566 0.06913 0.0592 0.08139 C 0.06111 0.1022 0.06771 0.12509 0.0783 0.14012 C 0.0809 0.14775 0.08194 0.15514 0.08611 0.16139 C 0.08924 0.16601 0.09253 0.17064 0.09566 0.17526 C 0.0967 0.17688 0.09878 0.18012 0.09878 0.18035 C 0.10139 0.19075 0.10521 0.18844 0.11163 0.19422 C 0.11701 0.19954 0.1217 0.20671 0.12743 0.21064 C 0.13767 0.21827 0.14826 0.22289 0.1592 0.22728 C 0.16233 0.23029 0.16562 0.23329 0.16875 0.23653 C 0.17326 0.24139 0.18003 0.24046 0.18559 0.2437 C 0.19219 0.25202 0.19983 0.25434 0.20677 0.26012 C 0.22222 0.27283 0.21076 0.26659 0.22101 0.27168 C 0.22257 0.27329 0.22413 0.27514 0.22587 0.27653 C 0.22726 0.27746 0.22934 0.27699 0.23056 0.27884 C 0.23177 0.28069 0.2309 0.28393 0.23212 0.28578 C 0.23385 0.28832 0.23646 0.28879 0.23854 0.2904 C 0.2401 0.29272 0.24149 0.29549 0.24323 0.29757 C 0.24618 0.30104 0.25278 0.30682 0.25278 0.30705 C 0.26024 0.34127 0.25851 0.37988 0.26233 0.41503 C 0.26267 0.41757 0.27257 0.43815 0.27344 0.43838 C 0.28333 0.44116 0.29358 0.44023 0.30365 0.44092 C 0.32986 0.4474 0.38455 0.44786 0.38455 0.44809 C 0.40625 0.45249 0.42778 0.4548 0.44965 0.45757 C 0.48889 0.45665 0.52795 0.45642 0.56719 0.4548 C 0.59132 0.45387 0.61597 0.44462 0.63958 0.44092 C 0.6908 0.42081 0.8309 0.43168 0.85121 0.43145 C 0.87639 0.42543 0.90121 0.42659 0.92587 0.41503 C 0.92847 0.41572 0.93142 0.41549 0.93385 0.41734 C 0.93733 0.41965 0.94323 0.42682 0.94323 0.42705 C 0.98802 0.42127 0.97569 0.43723 0.98611 0.40555 C 0.9875 0.39376 0.9901 0.38636 0.99253 0.37526 C 0.99375 0.36092 0.99635 0.34728 0.99722 0.33272 C 0.99861 0.31098 0.9974 0.29734 1.00365 0.27884 C 1.00521 0.26405 1.00677 0.25156 1.00677 0.23653 L 1.01632 0.20809 " pathEditMode="relative" rAng="0" ptsTypes="ffffffffffffffffffffffffffffffffffffAA">
                                      <p:cBhvr>
                                        <p:cTn id="9" dur="3000" fill="hold"/>
                                        <p:tgtEl>
                                          <p:spTgt spid="21513"/>
                                        </p:tgtEl>
                                        <p:attrNameLst>
                                          <p:attrName>ppt_x</p:attrName>
                                          <p:attrName>ppt_y</p:attrName>
                                        </p:attrNameLst>
                                      </p:cBhvr>
                                      <p:rCtr x="496" y="294"/>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childTnLst>
                                </p:cTn>
                              </p:par>
                            </p:childTnLst>
                          </p:cTn>
                        </p:par>
                        <p:par>
                          <p:cTn id="14" fill="hold">
                            <p:stCondLst>
                              <p:cond delay="0"/>
                            </p:stCondLst>
                            <p:childTnLst>
                              <p:par>
                                <p:cTn id="15" presetID="0" presetClass="path" presetSubtype="0" accel="50000" decel="50000" fill="hold" nodeType="afterEffect">
                                  <p:stCondLst>
                                    <p:cond delay="1000"/>
                                  </p:stCondLst>
                                  <p:childTnLst>
                                    <p:animMotion origin="layout" path="M 2.77778E-7 -0.00046 C 0.05538 0.00162 0.09566 0.00324 0.15174 0.00185 C 0.16493 -1.84971E-6 0.17969 0.00393 0.19132 -0.00508 C 0.21163 -0.01988 0.22049 -0.05641 0.22604 -0.08601 C 0.22778 -0.10659 0.23073 -0.123 0.23576 -0.14173 C 0.23819 -0.1667 0.23906 -0.19075 0.25174 -0.20902 C 0.25469 -0.22266 0.2599 -0.22982 0.26562 -0.24139 C 0.26806 -0.25179 0.27135 -0.25271 0.27847 -0.25526 C 0.31493 -0.28532 0.32812 -0.28092 0.37517 -0.28277 C 0.42066 -0.30751 0.4783 -0.27977 0.52691 -0.27607 C 0.60625 -0.25988 0.70052 -0.22266 0.76597 -0.29456 C 0.79601 -0.2837 0.82535 -0.28139 0.85625 -0.27607 C 0.88229 -0.26659 0.89878 -0.27237 0.93073 -0.27376 C 0.93472 -0.27745 0.94028 -0.27954 0.9434 -0.28532 C 0.94931 -0.29688 0.9559 -0.30613 0.96545 -0.31075 C 0.96892 -0.32115 0.97326 -0.32462 0.97795 -0.3341 C 0.98194 -0.35075 0.98247 -0.36786 0.98594 -0.38497 C 0.9875 -0.45896 0.9875 -0.43283 0.9875 -0.46358 L 1.00191 -0.49826 C 1.02378 -0.45618 1.01701 -0.47352 1.02569 -0.44971 C 1.02986 -0.42381 1.03524 -0.39907 1.03976 -0.37318 C 1.05017 -0.31653 1.03663 -0.37364 1.05573 -0.32 C 1.06163 -0.30358 1.06632 -0.28624 1.07153 -0.26913 C 1.07326 -0.26404 1.07812 -0.25063 1.07483 -0.25295 C 1.07031 -0.25595 1.07014 -0.2652 1.0684 -0.27144 C 1.06476 -0.2837 1.06163 -0.29595 1.05885 -0.30844 C 1.04983 -0.34844 1.04635 -0.38474 1.03177 -0.42196 C 1.02795 -0.43144 1.02014 -0.45757 1.01285 -0.46104 C 1.00851 -0.47121 1.00833 -0.47676 1.00677 -0.48902 C 1.00642 -0.49202 1.00503 -0.49826 1.00503 -0.49803 " pathEditMode="relative" rAng="0" ptsTypes="fffffffffffffffffAfffffffffffA">
                                      <p:cBhvr>
                                        <p:cTn id="16" dur="3000" fill="hold"/>
                                        <p:tgtEl>
                                          <p:spTgt spid="21506"/>
                                        </p:tgtEl>
                                        <p:attrNameLst>
                                          <p:attrName>ppt_x</p:attrName>
                                          <p:attrName>ppt_y</p:attrName>
                                        </p:attrNameLst>
                                      </p:cBhvr>
                                      <p:rCtr x="539" y="-247"/>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par>
                          <p:cTn id="21" fill="hold">
                            <p:stCondLst>
                              <p:cond delay="0"/>
                            </p:stCondLst>
                            <p:childTnLst>
                              <p:par>
                                <p:cTn id="22" presetID="0" presetClass="path" presetSubtype="0" accel="50000" decel="50000" fill="hold" nodeType="afterEffect">
                                  <p:stCondLst>
                                    <p:cond delay="1000"/>
                                  </p:stCondLst>
                                  <p:childTnLst>
                                    <p:animMotion origin="layout" path="M 1.11111E-6 1.21387E-6 C -0.02326 0.003 -0.03854 0.00277 -0.06042 0.01272 C -0.07135 0.0178 -0.08142 0.02613 -0.09219 0.03168 C -0.09601 0.03676 -0.10104 0.03931 -0.10486 0.04439 C -0.10642 0.04647 -0.10625 0.05063 -0.10799 0.05272 C -0.1092 0.05433 -0.11111 0.05433 -0.11285 0.0548 C -0.12187 0.0578 -0.13073 0.06104 -0.13976 0.06335 C -0.17535 0.0726 -0.21094 0.07399 -0.24618 0.0867 C -0.26389 0.10566 -0.26962 0.12485 -0.28108 0.15006 C -0.2842 0.16694 -0.28854 0.18266 -0.29375 0.19861 C -0.29427 0.20485 -0.2941 0.21133 -0.29531 0.21757 C -0.29601 0.22173 -0.30121 0.22774 -0.3033 0.23029 C -0.31302 0.24185 -0.32621 0.2474 -0.33507 0.25988 C -0.34167 0.26936 -0.34635 0.28162 -0.35399 0.28948 C -0.35694 0.29272 -0.36042 0.29526 -0.36354 0.29803 C -0.3651 0.29942 -0.3684 0.3022 -0.3684 0.3022 C -0.37031 0.31006 -0.37361 0.31607 -0.37621 0.32347 C -0.37812 0.32925 -0.38264 0.34035 -0.38264 0.34035 C -0.3849 0.35931 -0.38785 0.37919 -0.39219 0.39746 C -0.39774 0.46428 -0.39531 0.42983 -0.39531 0.56855 C -0.39531 0.6185 -0.39496 0.66867 -0.39375 0.71861 C -0.3934 0.72971 -0.39062 0.7526 -0.39062 0.7526 C -0.3901 0.76948 -0.39062 0.78659 -0.38889 0.80324 C -0.38854 0.80647 -0.38108 0.82959 -0.37951 0.83491 C -0.37708 0.84347 -0.37656 0.85133 -0.37153 0.85826 C -0.36979 0.86751 -0.36528 0.88555 -0.36042 0.89202 C -0.35868 0.89433 -0.35608 0.89457 -0.35399 0.89618 C -0.34844 0.90081 -0.34201 0.90589 -0.33663 0.91098 C -0.33542 0.91214 -0.33472 0.91468 -0.33333 0.91537 C -0.32986 0.91699 -0.32587 0.91676 -0.32222 0.91746 C -0.31337 0.92116 -0.30399 0.9237 -0.29531 0.92786 C -0.28993 0.9304 -0.28507 0.93503 -0.27951 0.93642 C -0.2717 0.9385 -0.26354 0.9378 -0.25556 0.9385 C -0.24028 0.94243 -0.22101 0.94451 -0.20955 0.95977 C -0.20851 0.96393 -0.20746 0.96809 -0.20642 0.97225 C -0.2059 0.97457 -0.2033 0.97503 -0.20174 0.97665 C -0.19444 0.98428 -0.18819 0.99283 -0.17951 0.99769 C -0.17309 1.00116 -0.16667 1.00185 -0.16042 1.00624 C -0.15625 1.00925 -0.14392 1.02081 -0.13819 1.02312 C -0.1283 1.02728 -0.11806 1.02821 -0.10799 1.03144 C -0.0974 1.03491 -0.08837 1.04139 -0.07778 1.04416 C -0.06753 1.05364 -0.07899 1.04462 -0.05885 1.05063 C -0.0566 1.05133 -0.05469 1.0541 -0.05243 1.0548 C -0.0467 1.05688 -0.0408 1.05711 -0.03507 1.05896 C -0.0276 1.06127 -0.01285 1.06751 -0.01285 1.06751 C 0.00191 1.06682 0.01684 1.06705 0.0316 1.06543 C 0.04879 1.06358 0.06528 1.05526 0.08247 1.05272 C 0.10434 1.04324 0.12431 1.02543 0.14757 1.02104 C 0.17413 1.01595 0.19983 1.01572 0.22691 1.01457 C 0.2401 1.0104 0.25399 1.01133 0.26667 1.00416 C 0.27986 0.99653 0.29219 0.98659 0.30625 0.98289 C 0.32014 0.97387 0.30451 0.98474 0.32049 0.97017 C 0.32465 0.96647 0.33333 0.95977 0.33333 0.95977 C 0.33559 0.95491 0.33663 0.9489 0.33958 0.94474 C 0.3467 0.93549 0.3566 0.92902 0.36493 0.92162 C 0.37292 0.90589 0.38316 0.89595 0.39201 0.88139 C 0.39549 0.86705 0.39063 0.88416 0.4 0.86659 C 0.40208 0.86266 0.40278 0.8578 0.40469 0.85387 C 0.40642 0.84208 0.41111 0.83098 0.41736 0.8222 C 0.41997 0.81202 0.4224 0.81572 0.42535 0.8074 " pathEditMode="relative" ptsTypes="fffffffffffffffffffffffffffffffffffffffffffffffffffffffffffA">
                                      <p:cBhvr>
                                        <p:cTn id="23" dur="3000" fill="hold"/>
                                        <p:tgtEl>
                                          <p:spTgt spid="21512"/>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childTnLst>
                                </p:cTn>
                              </p:par>
                            </p:childTnLst>
                          </p:cTn>
                        </p:par>
                        <p:par>
                          <p:cTn id="28" fill="hold">
                            <p:stCondLst>
                              <p:cond delay="0"/>
                            </p:stCondLst>
                            <p:childTnLst>
                              <p:par>
                                <p:cTn id="29" presetID="0" presetClass="path" presetSubtype="0" accel="50000" decel="50000" fill="hold" nodeType="afterEffect">
                                  <p:stCondLst>
                                    <p:cond delay="1000"/>
                                  </p:stCondLst>
                                  <p:childTnLst>
                                    <p:animMotion origin="layout" path="M -0.04011 3.2948E-6 C -0.04219 0.01202 -0.04618 0.0215 -0.04931 0.03352 C -0.05139 0.04069 -0.05157 0.04855 -0.05382 0.05572 C -0.05504 0.05919 -0.05712 0.06104 -0.05851 0.06427 C -0.06441 0.0793 -0.06789 0.09526 -0.07518 0.1089 C -0.07674 0.11144 -0.09306 0.14497 -0.09966 0.15121 C -0.104 0.15537 -0.10903 0.15815 -0.11337 0.16231 C -0.11667 0.16555 -0.1191 0.17017 -0.1224 0.17318 C -0.12379 0.17456 -0.12553 0.17479 -0.12691 0.17549 C -0.13021 0.17757 -0.13334 0.17919 -0.13612 0.18219 C -0.1448 0.19098 -0.154 0.20832 -0.16511 0.21109 C -0.17153 0.21294 -0.1783 0.21248 -0.1849 0.21341 C -0.21233 0.2215 -0.23594 0.20208 -0.2625 0.2 C -0.28594 0.19792 -0.33247 0.1956 -0.33247 0.19583 C -0.3974 0.18566 -0.36198 0.18728 -0.43924 0.19352 C -0.45191 0.20254 -0.46632 0.2037 -0.48021 0.20693 C -0.51563 0.23838 -0.52865 0.22936 -0.57466 0.23121 C -0.59618 0.23329 -0.60695 0.24115 -0.62639 0.25318 C -0.63264 0.25734 -0.65191 0.27977 -0.654 0.28 C -0.68021 0.283 -0.70678 0.28323 -0.73299 0.28462 C -0.75278 0.28878 -0.76945 0.29595 -0.78785 0.30427 C -0.79931 0.31029 -0.81355 0.31422 -0.82448 0.32208 C -0.83264 0.32809 -0.84132 0.33248 -0.84879 0.34011 C -0.86528 0.35722 -0.85816 0.35306 -0.86858 0.35792 C -0.88039 0.36925 -0.89358 0.37479 -0.9066 0.38242 C -0.91164 0.38913 -0.91997 0.3993 -0.92639 0.40231 C -0.92969 0.41757 -0.9415 0.42589 -0.94618 0.44023 C -0.95157 0.45618 -0.95504 0.47306 -0.9599 0.48925 C -0.96233 0.49641 -0.96632 0.50474 -0.96754 0.51329 C -0.97257 0.54543 -0.96841 0.52647 -0.97205 0.54242 C -0.97466 0.57688 -0.98681 0.64185 -0.96615 0.66474 C -0.96216 0.67699 -0.95955 0.67768 -0.95243 0.68693 C -0.94983 0.6904 -0.94792 0.69549 -0.9448 0.69803 C -0.93698 0.70497 -0.92309 0.70751 -0.91424 0.70913 C -0.8625 0.70682 -0.81268 0.69618 -0.76059 0.69156 C -0.74219 0.68786 -0.72396 0.68531 -0.70556 0.68254 C -0.68264 0.67121 -0.71285 0.68508 -0.68421 0.6756 C -0.67709 0.67352 -0.67014 0.66936 -0.66303 0.66705 C -0.63577 0.67052 -0.60955 0.67884 -0.5823 0.68254 C -0.55348 0.69433 -0.52327 0.68531 -0.4941 0.69595 C -0.46407 0.70659 -0.43612 0.73318 -0.40556 0.74011 C -0.39809 0.74451 -0.39601 0.74636 -0.3875 0.74913 C -0.37674 0.7526 -0.35556 0.75815 -0.35556 0.75838 C -0.35087 0.76185 -0.34653 0.76624 -0.34167 0.76925 C -0.33125 0.77572 -0.33212 0.77109 -0.32344 0.7778 C -0.31042 0.78867 -0.29844 0.80809 -0.28386 0.81387 C -0.27535 0.82289 -0.26667 0.82289 -0.25782 0.82936 C -0.24011 0.84231 -0.26059 0.82982 -0.24271 0.84 C -0.23837 0.8467 -0.23438 0.85341 -0.23056 0.86057 C -0.2257 0.86936 -0.22414 0.87884 -0.21841 0.88693 C -0.21407 0.90682 -0.20973 0.92046 -0.19393 0.92046 " pathEditMode="relative" rAng="0" ptsTypes="ffffffffffffffffffffffffffffffffffffffffffffffffffA">
                                      <p:cBhvr>
                                        <p:cTn id="30" dur="3000" fill="hold"/>
                                        <p:tgtEl>
                                          <p:spTgt spid="21508"/>
                                        </p:tgtEl>
                                        <p:attrNameLst>
                                          <p:attrName>ppt_x</p:attrName>
                                          <p:attrName>ppt_y</p:attrName>
                                        </p:attrNameLst>
                                      </p:cBhvr>
                                      <p:rCtr x="-473" y="4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32656"/>
            <a:ext cx="7772400" cy="1143000"/>
          </a:xfrm>
        </p:spPr>
        <p:txBody>
          <a:bodyPr/>
          <a:lstStyle/>
          <a:p>
            <a:pPr algn="ctr"/>
            <a:r>
              <a:rPr lang="de-CH" dirty="0" smtClean="0"/>
              <a:t>Winnetou als Erlebnis</a:t>
            </a:r>
            <a:endParaRPr lang="de-CH" dirty="0"/>
          </a:p>
        </p:txBody>
      </p:sp>
      <p:sp>
        <p:nvSpPr>
          <p:cNvPr id="4" name="Foliennummernplatzhalter 3"/>
          <p:cNvSpPr>
            <a:spLocks noGrp="1"/>
          </p:cNvSpPr>
          <p:nvPr>
            <p:ph type="sldNum" sz="quarter" idx="12"/>
          </p:nvPr>
        </p:nvSpPr>
        <p:spPr>
          <a:xfrm>
            <a:off x="395536" y="6237312"/>
            <a:ext cx="501824" cy="457200"/>
          </a:xfrm>
        </p:spPr>
        <p:txBody>
          <a:bodyPr/>
          <a:lstStyle/>
          <a:p>
            <a:fld id="{7424A50B-B10C-404D-B8F1-E2DECB1DF017}" type="slidenum">
              <a:rPr lang="de-DE" smtClean="0"/>
              <a:pPr/>
              <a:t>27</a:t>
            </a:fld>
            <a:endParaRPr lang="de-DE" dirty="0"/>
          </a:p>
        </p:txBody>
      </p:sp>
      <p:sp>
        <p:nvSpPr>
          <p:cNvPr id="14" name="Inhaltsplatzhalter 6"/>
          <p:cNvSpPr txBox="1">
            <a:spLocks/>
          </p:cNvSpPr>
          <p:nvPr/>
        </p:nvSpPr>
        <p:spPr bwMode="auto">
          <a:xfrm>
            <a:off x="685800" y="1484784"/>
            <a:ext cx="6262464" cy="5040560"/>
          </a:xfrm>
          <a:prstGeom prst="rect">
            <a:avLst/>
          </a:prstGeom>
          <a:noFill/>
          <a:ln w="9525">
            <a:noFill/>
            <a:miter lim="800000"/>
            <a:headEnd/>
            <a:tailEnd/>
          </a:ln>
          <a:effectLst/>
        </p:spPr>
        <p:txBody>
          <a:bodyPr vert="horz" wrap="square" lIns="92075" tIns="46037" rIns="92075" bIns="46037"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lang="de-CH" sz="3200" b="1" kern="0" dirty="0" smtClean="0">
                <a:effectLst>
                  <a:outerShdw blurRad="38100" dist="38100" dir="2700000" algn="tl">
                    <a:srgbClr val="000000"/>
                  </a:outerShdw>
                </a:effectLst>
                <a:latin typeface="+mn-lt"/>
              </a:rPr>
              <a:t>Keine „</a:t>
            </a:r>
            <a:r>
              <a:rPr lang="de-CH" sz="3200" b="1" kern="0" dirty="0" err="1" smtClean="0">
                <a:effectLst>
                  <a:outerShdw blurRad="38100" dist="38100" dir="2700000" algn="tl">
                    <a:srgbClr val="000000"/>
                  </a:outerShdw>
                </a:effectLst>
                <a:latin typeface="+mn-lt"/>
              </a:rPr>
              <a:t>Games</a:t>
            </a:r>
            <a:r>
              <a:rPr lang="de-CH" sz="3200" b="1" kern="0" dirty="0" smtClean="0">
                <a:effectLst>
                  <a:outerShdw blurRad="38100" dist="38100" dir="2700000" algn="tl">
                    <a:srgbClr val="000000"/>
                  </a:outerShdw>
                </a:effectLst>
                <a:latin typeface="+mn-lt"/>
              </a:rPr>
              <a:t>“ mit Karl May-Figuren und -Geschichten</a:t>
            </a:r>
            <a:r>
              <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lang="de-CH" sz="3200" b="1" kern="0" dirty="0" smtClean="0">
                <a:effectLst>
                  <a:outerShdw blurRad="38100" dist="38100" dir="2700000" algn="tl">
                    <a:srgbClr val="000000"/>
                  </a:outerShdw>
                </a:effectLst>
                <a:latin typeface="+mn-lt"/>
              </a:rPr>
              <a:t>Keine Interaktionen auf den wenigen Karl May Websites.</a:t>
            </a:r>
          </a:p>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Karl</a:t>
            </a:r>
            <a:r>
              <a:rPr kumimoji="0" lang="de-CH" sz="3200" b="1"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May Spiel-Orte gelangen kaum ins Internet (</a:t>
            </a:r>
            <a:r>
              <a:rPr lang="de-CH" sz="3200" b="1" kern="0" dirty="0" err="1" smtClean="0">
                <a:effectLst>
                  <a:outerShdw blurRad="38100" dist="38100" dir="2700000" algn="tl">
                    <a:srgbClr val="000000"/>
                  </a:outerShdw>
                </a:effectLst>
                <a:latin typeface="+mn-lt"/>
              </a:rPr>
              <a:t>YouTube</a:t>
            </a:r>
            <a:r>
              <a:rPr lang="de-CH" sz="3200" b="1" kern="0" dirty="0" smtClean="0">
                <a:effectLst>
                  <a:outerShdw blurRad="38100" dist="38100" dir="2700000" algn="tl">
                    <a:srgbClr val="000000"/>
                  </a:outerShdw>
                </a:effectLst>
                <a:latin typeface="+mn-lt"/>
              </a:rPr>
              <a:t>)</a:t>
            </a:r>
          </a:p>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Die</a:t>
            </a:r>
            <a:r>
              <a:rPr kumimoji="0" lang="de-CH" sz="3200" b="1"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Stars von einst geraten in Vergessenheit.</a:t>
            </a:r>
            <a:endPar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22530" name="Picture 2"/>
          <p:cNvPicPr>
            <a:picLocks noChangeAspect="1" noChangeArrowheads="1"/>
          </p:cNvPicPr>
          <p:nvPr/>
        </p:nvPicPr>
        <p:blipFill>
          <a:blip r:embed="rId2" cstate="print"/>
          <a:srcRect/>
          <a:stretch>
            <a:fillRect/>
          </a:stretch>
        </p:blipFill>
        <p:spPr bwMode="auto">
          <a:xfrm>
            <a:off x="7164288" y="1340768"/>
            <a:ext cx="1057275" cy="1181100"/>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7092280" y="2708920"/>
            <a:ext cx="1513788" cy="1008112"/>
          </a:xfrm>
          <a:prstGeom prst="rect">
            <a:avLst/>
          </a:prstGeom>
          <a:noFill/>
          <a:ln w="9525">
            <a:noFill/>
            <a:miter lim="800000"/>
            <a:headEnd/>
            <a:tailEnd/>
          </a:ln>
        </p:spPr>
      </p:pic>
      <p:pic>
        <p:nvPicPr>
          <p:cNvPr id="22533" name="Picture 5"/>
          <p:cNvPicPr>
            <a:picLocks noChangeAspect="1" noChangeArrowheads="1"/>
          </p:cNvPicPr>
          <p:nvPr/>
        </p:nvPicPr>
        <p:blipFill>
          <a:blip r:embed="rId4" cstate="print"/>
          <a:srcRect/>
          <a:stretch>
            <a:fillRect/>
          </a:stretch>
        </p:blipFill>
        <p:spPr bwMode="auto">
          <a:xfrm>
            <a:off x="7074701" y="4077072"/>
            <a:ext cx="1313723" cy="985292"/>
          </a:xfrm>
          <a:prstGeom prst="rect">
            <a:avLst/>
          </a:prstGeom>
          <a:noFill/>
          <a:ln w="9525">
            <a:noFill/>
            <a:miter lim="800000"/>
            <a:headEnd/>
            <a:tailEnd/>
          </a:ln>
        </p:spPr>
      </p:pic>
      <p:grpSp>
        <p:nvGrpSpPr>
          <p:cNvPr id="17" name="Gruppieren 16"/>
          <p:cNvGrpSpPr/>
          <p:nvPr/>
        </p:nvGrpSpPr>
        <p:grpSpPr>
          <a:xfrm>
            <a:off x="7049922" y="5301208"/>
            <a:ext cx="1509231" cy="1008112"/>
            <a:chOff x="7049922" y="5301208"/>
            <a:chExt cx="1509231" cy="1008112"/>
          </a:xfrm>
        </p:grpSpPr>
        <p:pic>
          <p:nvPicPr>
            <p:cNvPr id="22534" name="Picture 6"/>
            <p:cNvPicPr>
              <a:picLocks noChangeAspect="1" noChangeArrowheads="1"/>
            </p:cNvPicPr>
            <p:nvPr/>
          </p:nvPicPr>
          <p:blipFill>
            <a:blip r:embed="rId5" cstate="print"/>
            <a:srcRect/>
            <a:stretch>
              <a:fillRect/>
            </a:stretch>
          </p:blipFill>
          <p:spPr bwMode="auto">
            <a:xfrm>
              <a:off x="7049922" y="5301208"/>
              <a:ext cx="978462" cy="1008112"/>
            </a:xfrm>
            <a:prstGeom prst="rect">
              <a:avLst/>
            </a:prstGeom>
            <a:noFill/>
            <a:ln w="9525">
              <a:noFill/>
              <a:miter lim="800000"/>
              <a:headEnd/>
              <a:tailEnd/>
            </a:ln>
          </p:spPr>
        </p:pic>
        <p:pic>
          <p:nvPicPr>
            <p:cNvPr id="22535" name="Picture 7"/>
            <p:cNvPicPr>
              <a:picLocks noChangeAspect="1" noChangeArrowheads="1"/>
            </p:cNvPicPr>
            <p:nvPr/>
          </p:nvPicPr>
          <p:blipFill>
            <a:blip r:embed="rId6" cstate="print"/>
            <a:srcRect/>
            <a:stretch>
              <a:fillRect/>
            </a:stretch>
          </p:blipFill>
          <p:spPr bwMode="auto">
            <a:xfrm>
              <a:off x="7884368" y="5301208"/>
              <a:ext cx="674785" cy="1008112"/>
            </a:xfrm>
            <a:prstGeom prst="rect">
              <a:avLst/>
            </a:prstGeom>
            <a:noFill/>
            <a:ln w="9525">
              <a:noFill/>
              <a:miter lim="800000"/>
              <a:headEnd/>
              <a:tailEnd/>
            </a:ln>
          </p:spPr>
        </p:pic>
      </p:grpSp>
      <p:sp>
        <p:nvSpPr>
          <p:cNvPr id="18" name="Textfeld 17"/>
          <p:cNvSpPr txBox="1"/>
          <p:nvPr/>
        </p:nvSpPr>
        <p:spPr>
          <a:xfrm>
            <a:off x="6156176" y="6309320"/>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179512" y="6248400"/>
            <a:ext cx="1080120" cy="457200"/>
          </a:xfrm>
        </p:spPr>
        <p:txBody>
          <a:bodyPr/>
          <a:lstStyle/>
          <a:p>
            <a:pPr algn="ctr"/>
            <a:fld id="{7424A50B-B10C-404D-B8F1-E2DECB1DF017}" type="slidenum">
              <a:rPr lang="de-DE" smtClean="0"/>
              <a:pPr algn="ctr"/>
              <a:t>28</a:t>
            </a:fld>
            <a:endParaRPr lang="de-DE" dirty="0"/>
          </a:p>
        </p:txBody>
      </p:sp>
      <p:sp>
        <p:nvSpPr>
          <p:cNvPr id="14" name="Inhaltsplatzhalter 6"/>
          <p:cNvSpPr txBox="1">
            <a:spLocks/>
          </p:cNvSpPr>
          <p:nvPr/>
        </p:nvSpPr>
        <p:spPr bwMode="auto">
          <a:xfrm>
            <a:off x="251520" y="3501008"/>
            <a:ext cx="8892480" cy="5040560"/>
          </a:xfrm>
          <a:prstGeom prst="rect">
            <a:avLst/>
          </a:prstGeom>
          <a:noFill/>
          <a:ln w="9525">
            <a:noFill/>
            <a:miter lim="800000"/>
            <a:headEnd/>
            <a:tailEnd/>
          </a:ln>
          <a:effectLst/>
        </p:spPr>
        <p:txBody>
          <a:bodyPr vert="horz" wrap="square" lIns="92075" tIns="46037" rIns="92075" bIns="46037"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lang="de-CH" sz="3200" b="1" kern="0" dirty="0" smtClean="0">
                <a:effectLst>
                  <a:outerShdw blurRad="38100" dist="38100" dir="2700000" algn="tl">
                    <a:srgbClr val="000000"/>
                  </a:outerShdw>
                </a:effectLst>
                <a:latin typeface="+mn-lt"/>
              </a:rPr>
              <a:t>Internet nutzen: Soziale Netzwerke etc.</a:t>
            </a:r>
          </a:p>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lang="de-CH" sz="3200" b="1" kern="0" dirty="0" smtClean="0">
                <a:effectLst>
                  <a:outerShdw blurRad="38100" dist="38100" dir="2700000" algn="tl">
                    <a:srgbClr val="000000"/>
                  </a:outerShdw>
                </a:effectLst>
                <a:latin typeface="+mn-lt"/>
              </a:rPr>
              <a:t>Reagieren mit Bildern, Urteile, Meinungen</a:t>
            </a:r>
          </a:p>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Druck auf Verleger  u.</a:t>
            </a:r>
            <a:r>
              <a:rPr kumimoji="0" lang="de-CH" sz="3200" b="1"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Produzenten</a:t>
            </a:r>
          </a:p>
          <a:p>
            <a:pPr marL="342900" marR="0" lvl="0" indent="-342900" algn="l" defTabSz="914400" rtl="0" eaLnBrk="1" fontAlgn="base" latinLnBrk="0" hangingPunct="1">
              <a:lnSpc>
                <a:spcPct val="100000"/>
              </a:lnSpc>
              <a:spcBef>
                <a:spcPct val="20000"/>
              </a:spcBef>
              <a:spcAft>
                <a:spcPts val="1200"/>
              </a:spcAft>
              <a:buClr>
                <a:schemeClr val="accent2"/>
              </a:buClr>
              <a:buSzTx/>
              <a:buFontTx/>
              <a:buChar char="•"/>
              <a:tabLst/>
              <a:defRPr/>
            </a:pPr>
            <a:r>
              <a:rPr lang="de-CH" sz="3200" b="1" kern="0" baseline="0" dirty="0" smtClean="0">
                <a:effectLst>
                  <a:outerShdw blurRad="38100" dist="38100" dir="2700000" algn="tl">
                    <a:srgbClr val="000000"/>
                  </a:outerShdw>
                </a:effectLst>
                <a:latin typeface="+mn-lt"/>
              </a:rPr>
              <a:t>Neue</a:t>
            </a:r>
            <a:r>
              <a:rPr lang="de-CH" sz="3200" b="1" kern="0" dirty="0" smtClean="0">
                <a:effectLst>
                  <a:outerShdw blurRad="38100" dist="38100" dir="2700000" algn="tl">
                    <a:srgbClr val="000000"/>
                  </a:outerShdw>
                </a:effectLst>
                <a:latin typeface="+mn-lt"/>
              </a:rPr>
              <a:t> Techniken einsetzen und nutzen</a:t>
            </a:r>
            <a:endParaRPr kumimoji="0" lang="de-CH"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11" name="Textfeld 10"/>
          <p:cNvSpPr txBox="1"/>
          <p:nvPr/>
        </p:nvSpPr>
        <p:spPr>
          <a:xfrm>
            <a:off x="6156176" y="6309320"/>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23554" name="Picture 2"/>
          <p:cNvPicPr>
            <a:picLocks noChangeAspect="1" noChangeArrowheads="1"/>
          </p:cNvPicPr>
          <p:nvPr/>
        </p:nvPicPr>
        <p:blipFill>
          <a:blip r:embed="rId2" cstate="print"/>
          <a:srcRect/>
          <a:stretch>
            <a:fillRect/>
          </a:stretch>
        </p:blipFill>
        <p:spPr bwMode="auto">
          <a:xfrm>
            <a:off x="-216024" y="-171400"/>
            <a:ext cx="9540552" cy="3528392"/>
          </a:xfrm>
          <a:prstGeom prst="rect">
            <a:avLst/>
          </a:prstGeom>
          <a:ln>
            <a:noFill/>
          </a:ln>
          <a:effectLst>
            <a:softEdge rad="112500"/>
          </a:effectLst>
        </p:spPr>
      </p:pic>
      <p:sp>
        <p:nvSpPr>
          <p:cNvPr id="2" name="Titel 1"/>
          <p:cNvSpPr>
            <a:spLocks noGrp="1"/>
          </p:cNvSpPr>
          <p:nvPr>
            <p:ph type="title"/>
          </p:nvPr>
        </p:nvSpPr>
        <p:spPr>
          <a:xfrm>
            <a:off x="0" y="44624"/>
            <a:ext cx="9036496" cy="3528392"/>
          </a:xfrm>
        </p:spPr>
        <p:txBody>
          <a:bodyPr/>
          <a:lstStyle/>
          <a:p>
            <a:pPr>
              <a:tabLst>
                <a:tab pos="5108575" algn="l"/>
              </a:tabLst>
            </a:pPr>
            <a:r>
              <a:rPr lang="de-CH" sz="6000" b="1" dirty="0" smtClean="0"/>
              <a:t>Aufbruch </a:t>
            </a:r>
            <a:br>
              <a:rPr lang="de-CH" sz="6000" b="1" dirty="0" smtClean="0"/>
            </a:br>
            <a:r>
              <a:rPr lang="de-CH" sz="6000" b="1" dirty="0" smtClean="0"/>
              <a:t>in den</a:t>
            </a:r>
            <a:br>
              <a:rPr lang="de-CH" sz="6000" b="1" dirty="0" smtClean="0"/>
            </a:br>
            <a:r>
              <a:rPr lang="de-CH" sz="3000" b="1" dirty="0" smtClean="0"/>
              <a:t>      </a:t>
            </a:r>
            <a:r>
              <a:rPr lang="de-CH" sz="1000" b="1" dirty="0" smtClean="0"/>
              <a:t>                                                                                                               </a:t>
            </a:r>
            <a:r>
              <a:rPr lang="de-CH" sz="6000" b="1" dirty="0" smtClean="0"/>
              <a:t>Cyberspace</a:t>
            </a:r>
            <a:endParaRPr lang="de-CH" sz="6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179512" y="6248400"/>
            <a:ext cx="1080120" cy="457200"/>
          </a:xfrm>
        </p:spPr>
        <p:txBody>
          <a:bodyPr/>
          <a:lstStyle/>
          <a:p>
            <a:pPr algn="ctr"/>
            <a:fld id="{7424A50B-B10C-404D-B8F1-E2DECB1DF017}" type="slidenum">
              <a:rPr lang="de-DE" smtClean="0"/>
              <a:pPr algn="ctr"/>
              <a:t>29</a:t>
            </a:fld>
            <a:endParaRPr lang="de-DE" dirty="0"/>
          </a:p>
        </p:txBody>
      </p:sp>
      <p:sp>
        <p:nvSpPr>
          <p:cNvPr id="11" name="Textfeld 10"/>
          <p:cNvSpPr txBox="1"/>
          <p:nvPr/>
        </p:nvSpPr>
        <p:spPr>
          <a:xfrm>
            <a:off x="6156176" y="6309320"/>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24579" name="Picture 3"/>
          <p:cNvPicPr>
            <a:picLocks noChangeAspect="1" noChangeArrowheads="1"/>
          </p:cNvPicPr>
          <p:nvPr/>
        </p:nvPicPr>
        <p:blipFill>
          <a:blip r:embed="rId2" cstate="print"/>
          <a:srcRect/>
          <a:stretch>
            <a:fillRect/>
          </a:stretch>
        </p:blipFill>
        <p:spPr bwMode="auto">
          <a:xfrm>
            <a:off x="179512" y="188640"/>
            <a:ext cx="4081636" cy="608844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288032" y="1196752"/>
            <a:ext cx="8676456" cy="1440160"/>
          </a:xfrm>
        </p:spPr>
        <p:txBody>
          <a:bodyPr/>
          <a:lstStyle/>
          <a:p>
            <a:r>
              <a:rPr lang="de-CH" sz="3600" dirty="0" smtClean="0"/>
              <a:t>Eltern: </a:t>
            </a:r>
            <a:endParaRPr lang="de-CH" sz="3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3</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17" name="Titel 1"/>
          <p:cNvSpPr txBox="1">
            <a:spLocks/>
          </p:cNvSpPr>
          <p:nvPr/>
        </p:nvSpPr>
        <p:spPr bwMode="auto">
          <a:xfrm>
            <a:off x="288032" y="2492896"/>
            <a:ext cx="8676456"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3600" kern="0" dirty="0" smtClean="0">
                <a:solidFill>
                  <a:schemeClr val="tx2"/>
                </a:solidFill>
                <a:effectLst>
                  <a:outerShdw blurRad="38100" dist="38100" dir="2700000" algn="tl">
                    <a:srgbClr val="FFFFFF"/>
                  </a:outerShdw>
                </a:effectLst>
                <a:latin typeface="+mj-lt"/>
                <a:ea typeface="+mj-ea"/>
                <a:cs typeface="+mj-cs"/>
              </a:rPr>
              <a:t>Schule</a:t>
            </a:r>
            <a:r>
              <a:rPr kumimoji="0" lang="de-CH" sz="3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3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sp>
        <p:nvSpPr>
          <p:cNvPr id="18" name="Titel 1"/>
          <p:cNvSpPr txBox="1">
            <a:spLocks/>
          </p:cNvSpPr>
          <p:nvPr/>
        </p:nvSpPr>
        <p:spPr bwMode="auto">
          <a:xfrm>
            <a:off x="285810" y="3861048"/>
            <a:ext cx="8676456"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3600" kern="0" dirty="0" smtClean="0">
                <a:solidFill>
                  <a:schemeClr val="tx2"/>
                </a:solidFill>
                <a:effectLst>
                  <a:outerShdw blurRad="38100" dist="38100" dir="2700000" algn="tl">
                    <a:srgbClr val="FFFFFF"/>
                  </a:outerShdw>
                </a:effectLst>
                <a:latin typeface="+mj-lt"/>
                <a:ea typeface="+mj-ea"/>
                <a:cs typeface="+mj-cs"/>
              </a:rPr>
              <a:t>Vereine</a:t>
            </a:r>
            <a:r>
              <a:rPr kumimoji="0" lang="de-CH" sz="3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3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sp>
        <p:nvSpPr>
          <p:cNvPr id="22" name="Titel 1"/>
          <p:cNvSpPr txBox="1">
            <a:spLocks/>
          </p:cNvSpPr>
          <p:nvPr/>
        </p:nvSpPr>
        <p:spPr bwMode="auto">
          <a:xfrm>
            <a:off x="285810" y="5013176"/>
            <a:ext cx="8676456"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ts val="3220"/>
              </a:lnSpc>
              <a:spcBef>
                <a:spcPct val="0"/>
              </a:spcBef>
              <a:spcAft>
                <a:spcPct val="0"/>
              </a:spcAft>
              <a:buClrTx/>
              <a:buSzTx/>
              <a:buFontTx/>
              <a:buNone/>
              <a:tabLst/>
              <a:defRPr/>
            </a:pPr>
            <a:r>
              <a:rPr lang="de-CH" sz="3600" kern="0" dirty="0" smtClean="0">
                <a:solidFill>
                  <a:schemeClr val="tx2"/>
                </a:solidFill>
                <a:effectLst>
                  <a:outerShdw blurRad="38100" dist="38100" dir="2700000" algn="tl">
                    <a:srgbClr val="FFFFFF"/>
                  </a:outerShdw>
                </a:effectLst>
                <a:latin typeface="+mj-lt"/>
                <a:ea typeface="+mj-ea"/>
                <a:cs typeface="+mj-cs"/>
              </a:rPr>
              <a:t>Pflicht-</a:t>
            </a:r>
            <a:br>
              <a:rPr lang="de-CH" sz="3600" kern="0" dirty="0" smtClean="0">
                <a:solidFill>
                  <a:schemeClr val="tx2"/>
                </a:solidFill>
                <a:effectLst>
                  <a:outerShdw blurRad="38100" dist="38100" dir="2700000" algn="tl">
                    <a:srgbClr val="FFFFFF"/>
                  </a:outerShdw>
                </a:effectLst>
                <a:latin typeface="+mj-lt"/>
                <a:ea typeface="+mj-ea"/>
                <a:cs typeface="+mj-cs"/>
              </a:rPr>
            </a:br>
            <a:r>
              <a:rPr lang="de-CH" sz="3600" kern="0" dirty="0" err="1" smtClean="0">
                <a:solidFill>
                  <a:schemeClr val="tx2"/>
                </a:solidFill>
                <a:effectLst>
                  <a:outerShdw blurRad="38100" dist="38100" dir="2700000" algn="tl">
                    <a:srgbClr val="FFFFFF"/>
                  </a:outerShdw>
                </a:effectLst>
                <a:latin typeface="+mj-lt"/>
                <a:ea typeface="+mj-ea"/>
                <a:cs typeface="+mj-cs"/>
              </a:rPr>
              <a:t>lektüre</a:t>
            </a:r>
            <a:r>
              <a:rPr kumimoji="0" lang="de-CH" sz="3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3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sp>
        <p:nvSpPr>
          <p:cNvPr id="25" name="Titel 1"/>
          <p:cNvSpPr txBox="1">
            <a:spLocks/>
          </p:cNvSpPr>
          <p:nvPr/>
        </p:nvSpPr>
        <p:spPr bwMode="auto">
          <a:xfrm>
            <a:off x="144016" y="-99392"/>
            <a:ext cx="8676456"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4600" kern="0" dirty="0" smtClean="0">
                <a:solidFill>
                  <a:schemeClr val="tx2"/>
                </a:solidFill>
                <a:effectLst>
                  <a:outerShdw blurRad="38100" dist="38100" dir="2700000" algn="tl">
                    <a:srgbClr val="FFFFFF"/>
                  </a:outerShdw>
                </a:effectLst>
                <a:latin typeface="+mj-lt"/>
                <a:ea typeface="+mj-ea"/>
                <a:cs typeface="+mj-cs"/>
              </a:rPr>
              <a:t>Spurensuche</a:t>
            </a:r>
            <a:r>
              <a:rPr kumimoji="0" lang="de-CH" sz="4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4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pic>
        <p:nvPicPr>
          <p:cNvPr id="28" name="Grafik 27" descr="familie.jpg"/>
          <p:cNvPicPr>
            <a:picLocks noChangeAspect="1"/>
          </p:cNvPicPr>
          <p:nvPr/>
        </p:nvPicPr>
        <p:blipFill>
          <a:blip r:embed="rId2" cstate="print"/>
          <a:stretch>
            <a:fillRect/>
          </a:stretch>
        </p:blipFill>
        <p:spPr>
          <a:xfrm>
            <a:off x="2245900" y="1412776"/>
            <a:ext cx="1462004" cy="1250826"/>
          </a:xfrm>
          <a:prstGeom prst="rect">
            <a:avLst/>
          </a:prstGeom>
          <a:ln>
            <a:noFill/>
          </a:ln>
          <a:effectLst>
            <a:softEdge rad="112500"/>
          </a:effectLst>
        </p:spPr>
      </p:pic>
      <p:sp>
        <p:nvSpPr>
          <p:cNvPr id="29" name="Textfeld 28"/>
          <p:cNvSpPr txBox="1"/>
          <p:nvPr/>
        </p:nvSpPr>
        <p:spPr>
          <a:xfrm>
            <a:off x="3850844" y="1303600"/>
            <a:ext cx="5113644" cy="1477328"/>
          </a:xfrm>
          <a:prstGeom prst="rect">
            <a:avLst/>
          </a:prstGeom>
          <a:noFill/>
        </p:spPr>
        <p:txBody>
          <a:bodyPr wrap="none" rtlCol="0">
            <a:spAutoFit/>
          </a:bodyPr>
          <a:lstStyle/>
          <a:p>
            <a:r>
              <a:rPr lang="de-CH" dirty="0" smtClean="0"/>
              <a:t>Selber nicht mehr durch Karl May – Figuren</a:t>
            </a:r>
            <a:br>
              <a:rPr lang="de-CH" dirty="0" smtClean="0"/>
            </a:br>
            <a:r>
              <a:rPr lang="de-CH" dirty="0" smtClean="0"/>
              <a:t>sozialisiert worden</a:t>
            </a:r>
          </a:p>
          <a:p>
            <a:r>
              <a:rPr lang="de-CH" dirty="0" smtClean="0"/>
              <a:t>Karl May kein Thema (auch kein Verbot!)</a:t>
            </a:r>
          </a:p>
          <a:p>
            <a:r>
              <a:rPr lang="de-CH" dirty="0" smtClean="0"/>
              <a:t>Sozialisation vor TV oder am Computer</a:t>
            </a:r>
          </a:p>
          <a:p>
            <a:r>
              <a:rPr lang="de-CH" dirty="0" smtClean="0"/>
              <a:t>Wenn Bücher, dann aktuelle Themen, Bestseller</a:t>
            </a:r>
            <a:endParaRPr lang="de-CH" dirty="0"/>
          </a:p>
        </p:txBody>
      </p:sp>
      <p:pic>
        <p:nvPicPr>
          <p:cNvPr id="30" name="Grafik 29" descr="schule.gif"/>
          <p:cNvPicPr>
            <a:picLocks noChangeAspect="1"/>
          </p:cNvPicPr>
          <p:nvPr/>
        </p:nvPicPr>
        <p:blipFill>
          <a:blip r:embed="rId3" cstate="print"/>
          <a:stretch>
            <a:fillRect/>
          </a:stretch>
        </p:blipFill>
        <p:spPr>
          <a:xfrm>
            <a:off x="2348433" y="2924944"/>
            <a:ext cx="1431479" cy="1028328"/>
          </a:xfrm>
          <a:prstGeom prst="rect">
            <a:avLst/>
          </a:prstGeom>
        </p:spPr>
      </p:pic>
      <p:sp>
        <p:nvSpPr>
          <p:cNvPr id="31" name="Textfeld 30"/>
          <p:cNvSpPr txBox="1"/>
          <p:nvPr/>
        </p:nvSpPr>
        <p:spPr>
          <a:xfrm>
            <a:off x="3922902" y="2852936"/>
            <a:ext cx="4177490" cy="1200329"/>
          </a:xfrm>
          <a:prstGeom prst="rect">
            <a:avLst/>
          </a:prstGeom>
          <a:noFill/>
        </p:spPr>
        <p:txBody>
          <a:bodyPr wrap="none" rtlCol="0">
            <a:spAutoFit/>
          </a:bodyPr>
          <a:lstStyle/>
          <a:p>
            <a:r>
              <a:rPr lang="de-CH" dirty="0" smtClean="0"/>
              <a:t>Amerika – Indianer: kein Thema mehr</a:t>
            </a:r>
          </a:p>
          <a:p>
            <a:r>
              <a:rPr lang="de-CH" dirty="0" smtClean="0"/>
              <a:t>Literarisch nicht akzeptiert</a:t>
            </a:r>
          </a:p>
          <a:p>
            <a:r>
              <a:rPr lang="de-CH" dirty="0" smtClean="0"/>
              <a:t>Neue Lernstoffe und Bereiche</a:t>
            </a:r>
          </a:p>
          <a:p>
            <a:r>
              <a:rPr lang="de-CH" dirty="0" smtClean="0"/>
              <a:t>KM keine Vorbildfunktion</a:t>
            </a:r>
            <a:endParaRPr lang="de-CH" dirty="0"/>
          </a:p>
        </p:txBody>
      </p:sp>
      <p:pic>
        <p:nvPicPr>
          <p:cNvPr id="32" name="Grafik 31" descr="Zelte.jpg"/>
          <p:cNvPicPr>
            <a:picLocks noChangeAspect="1"/>
          </p:cNvPicPr>
          <p:nvPr/>
        </p:nvPicPr>
        <p:blipFill>
          <a:blip r:embed="rId4" cstate="print"/>
          <a:stretch>
            <a:fillRect/>
          </a:stretch>
        </p:blipFill>
        <p:spPr>
          <a:xfrm>
            <a:off x="2231396" y="4069308"/>
            <a:ext cx="1548516" cy="1159892"/>
          </a:xfrm>
          <a:prstGeom prst="rect">
            <a:avLst/>
          </a:prstGeom>
          <a:ln>
            <a:noFill/>
          </a:ln>
          <a:effectLst>
            <a:softEdge rad="112500"/>
          </a:effectLst>
        </p:spPr>
      </p:pic>
      <p:sp>
        <p:nvSpPr>
          <p:cNvPr id="33" name="Textfeld 32"/>
          <p:cNvSpPr txBox="1"/>
          <p:nvPr/>
        </p:nvSpPr>
        <p:spPr>
          <a:xfrm>
            <a:off x="3923928" y="4077072"/>
            <a:ext cx="5032147" cy="1200329"/>
          </a:xfrm>
          <a:prstGeom prst="rect">
            <a:avLst/>
          </a:prstGeom>
          <a:noFill/>
        </p:spPr>
        <p:txBody>
          <a:bodyPr wrap="none" rtlCol="0">
            <a:spAutoFit/>
          </a:bodyPr>
          <a:lstStyle/>
          <a:p>
            <a:r>
              <a:rPr lang="de-CH" dirty="0" smtClean="0"/>
              <a:t>Sportkonzentriert</a:t>
            </a:r>
          </a:p>
          <a:p>
            <a:r>
              <a:rPr lang="de-CH" dirty="0" smtClean="0"/>
              <a:t>Rückgang der </a:t>
            </a:r>
            <a:r>
              <a:rPr lang="de-CH" dirty="0" err="1" smtClean="0"/>
              <a:t>Pfadi-Bewegung</a:t>
            </a:r>
            <a:endParaRPr lang="de-CH" dirty="0" smtClean="0"/>
          </a:p>
          <a:p>
            <a:r>
              <a:rPr lang="de-CH" dirty="0" smtClean="0"/>
              <a:t>Urbanes Umfeld – Natur weggerückt, geschützt</a:t>
            </a:r>
          </a:p>
          <a:p>
            <a:r>
              <a:rPr lang="de-CH" dirty="0" smtClean="0"/>
              <a:t>Freizeitinteraktion: Computerbestimmt</a:t>
            </a:r>
            <a:endParaRPr lang="de-CH" dirty="0"/>
          </a:p>
        </p:txBody>
      </p:sp>
      <p:pic>
        <p:nvPicPr>
          <p:cNvPr id="34" name="Grafik 33" descr="Eu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2555776" y="5229200"/>
            <a:ext cx="864096" cy="1301904"/>
          </a:xfrm>
          <a:prstGeom prst="rect">
            <a:avLst/>
          </a:prstGeom>
          <a:noFill/>
          <a:ln>
            <a:noFill/>
          </a:ln>
        </p:spPr>
      </p:pic>
      <p:sp>
        <p:nvSpPr>
          <p:cNvPr id="35" name="Textfeld 34"/>
          <p:cNvSpPr txBox="1"/>
          <p:nvPr/>
        </p:nvSpPr>
        <p:spPr>
          <a:xfrm>
            <a:off x="3932341" y="5301208"/>
            <a:ext cx="3826689" cy="1200329"/>
          </a:xfrm>
          <a:prstGeom prst="rect">
            <a:avLst/>
          </a:prstGeom>
          <a:noFill/>
        </p:spPr>
        <p:txBody>
          <a:bodyPr wrap="none" rtlCol="0">
            <a:spAutoFit/>
          </a:bodyPr>
          <a:lstStyle/>
          <a:p>
            <a:r>
              <a:rPr lang="de-CH" dirty="0" smtClean="0"/>
              <a:t>Kein „gesellschaftlicher“ Zwang</a:t>
            </a:r>
          </a:p>
          <a:p>
            <a:r>
              <a:rPr lang="de-CH" dirty="0" smtClean="0"/>
              <a:t>Andere Helden/Idole/Vorbilder</a:t>
            </a:r>
          </a:p>
          <a:p>
            <a:r>
              <a:rPr lang="de-CH" dirty="0" smtClean="0"/>
              <a:t>Lesen durch andere Medien ersetzt</a:t>
            </a:r>
          </a:p>
          <a:p>
            <a:r>
              <a:rPr lang="de-CH" dirty="0" smtClean="0"/>
              <a:t>KM ist kein Bildungsgut</a:t>
            </a:r>
            <a:endParaRPr lang="de-CH"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1000"/>
                                        <p:tgtEl>
                                          <p:spTgt spid="2"/>
                                        </p:tgtEl>
                                        <p:attrNameLst>
                                          <p:attrName>style.color</p:attrName>
                                        </p:attrNameLst>
                                      </p:cBhvr>
                                      <p:tavLst>
                                        <p:tav tm="0">
                                          <p:val>
                                            <p:clrVal>
                                              <a:schemeClr val="tx2"/>
                                            </p:clrVal>
                                          </p:val>
                                        </p:tav>
                                        <p:tav tm="50000">
                                          <p:val>
                                            <p:clrVal>
                                              <a:schemeClr val="tx2"/>
                                            </p:clrVal>
                                          </p:val>
                                        </p:tav>
                                      </p:tavLst>
                                    </p:anim>
                                    <p:anim calcmode="discrete" valueType="clr">
                                      <p:cBhvr>
                                        <p:cTn id="8" dur="1000"/>
                                        <p:tgtEl>
                                          <p:spTgt spid="2"/>
                                        </p:tgtEl>
                                        <p:attrNameLst>
                                          <p:attrName>fillcolor</p:attrName>
                                        </p:attrNameLst>
                                      </p:cBhvr>
                                      <p:tavLst>
                                        <p:tav tm="0">
                                          <p:val>
                                            <p:clrVal>
                                              <a:schemeClr val="accent2"/>
                                            </p:clrVal>
                                          </p:val>
                                        </p:tav>
                                        <p:tav tm="50000">
                                          <p:val>
                                            <p:clrVal>
                                              <a:schemeClr val="hlink"/>
                                            </p:clrVal>
                                          </p:val>
                                        </p:tav>
                                      </p:tavLst>
                                    </p:anim>
                                    <p:set>
                                      <p:cBhvr>
                                        <p:cTn id="9" dur="1000"/>
                                        <p:tgtEl>
                                          <p:spTgt spid="2"/>
                                        </p:tgtEl>
                                        <p:attrNameLst>
                                          <p:attrName>fill.type</p:attrName>
                                        </p:attrNameLst>
                                      </p:cBhvr>
                                      <p:to>
                                        <p:strVal val="solid"/>
                                      </p:to>
                                    </p:set>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000"/>
                                  </p:stCondLst>
                                  <p:childTnLst>
                                    <p:set>
                                      <p:cBhvr>
                                        <p:cTn id="19" dur="1" fill="hold">
                                          <p:stCondLst>
                                            <p:cond delay="0"/>
                                          </p:stCondLst>
                                        </p:cTn>
                                        <p:tgtEl>
                                          <p:spTgt spid="29">
                                            <p:txEl>
                                              <p:pRg st="1" end="1"/>
                                            </p:txEl>
                                          </p:spTgt>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2000"/>
                                  </p:stCondLst>
                                  <p:childTnLst>
                                    <p:set>
                                      <p:cBhvr>
                                        <p:cTn id="22" dur="1" fill="hold">
                                          <p:stCondLst>
                                            <p:cond delay="0"/>
                                          </p:stCondLst>
                                        </p:cTn>
                                        <p:tgtEl>
                                          <p:spTgt spid="29">
                                            <p:txEl>
                                              <p:pRg st="2" end="2"/>
                                            </p:txEl>
                                          </p:spTgt>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nodeType="afterEffect">
                                  <p:stCondLst>
                                    <p:cond delay="2000"/>
                                  </p:stCondLst>
                                  <p:childTnLst>
                                    <p:set>
                                      <p:cBhvr>
                                        <p:cTn id="25" dur="1" fill="hold">
                                          <p:stCondLst>
                                            <p:cond delay="0"/>
                                          </p:stCondLst>
                                        </p:cTn>
                                        <p:tgtEl>
                                          <p:spTgt spid="29">
                                            <p:txEl>
                                              <p:pRg st="3" end="3"/>
                                            </p:txEl>
                                          </p:spTgt>
                                        </p:tgtEl>
                                        <p:attrNameLst>
                                          <p:attrName>style.visibility</p:attrName>
                                        </p:attrNameLst>
                                      </p:cBhvr>
                                      <p:to>
                                        <p:strVal val="visible"/>
                                      </p:to>
                                    </p:set>
                                  </p:childTnLst>
                                </p:cTn>
                              </p:par>
                            </p:childTnLst>
                          </p:cTn>
                        </p:par>
                        <p:par>
                          <p:cTn id="26" fill="hold">
                            <p:stCondLst>
                              <p:cond delay="6000"/>
                            </p:stCondLst>
                            <p:childTnLst>
                              <p:par>
                                <p:cTn id="27" presetID="1" presetClass="entr" presetSubtype="0" fill="hold" nodeType="afterEffect">
                                  <p:stCondLst>
                                    <p:cond delay="2000"/>
                                  </p:stCondLst>
                                  <p:childTnLst>
                                    <p:set>
                                      <p:cBhvr>
                                        <p:cTn id="28" dur="1" fill="hold">
                                          <p:stCondLst>
                                            <p:cond delay="0"/>
                                          </p:stCondLst>
                                        </p:cTn>
                                        <p:tgtEl>
                                          <p:spTgt spid="29">
                                            <p:txEl>
                                              <p:pRg st="2" end="2"/>
                                            </p:txEl>
                                          </p:spTgt>
                                        </p:tgtEl>
                                        <p:attrNameLst>
                                          <p:attrName>style.visibility</p:attrName>
                                        </p:attrNameLst>
                                      </p:cBhvr>
                                      <p:to>
                                        <p:strVal val="visible"/>
                                      </p:to>
                                    </p:set>
                                  </p:childTnLst>
                                </p:cTn>
                              </p:par>
                            </p:childTnLst>
                          </p:cTn>
                        </p:par>
                        <p:par>
                          <p:cTn id="29" fill="hold">
                            <p:stCondLst>
                              <p:cond delay="8000"/>
                            </p:stCondLst>
                            <p:childTnLst>
                              <p:par>
                                <p:cTn id="30" presetID="1" presetClass="entr" presetSubtype="0" fill="hold" nodeType="afterEffect">
                                  <p:stCondLst>
                                    <p:cond delay="2000"/>
                                  </p:stCondLst>
                                  <p:childTnLst>
                                    <p:set>
                                      <p:cBhvr>
                                        <p:cTn id="31"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7"/>
                                        </p:tgtEl>
                                        <p:attrNameLst>
                                          <p:attrName>style.visibility</p:attrName>
                                        </p:attrNameLst>
                                      </p:cBhvr>
                                      <p:to>
                                        <p:strVal val="visible"/>
                                      </p:to>
                                    </p:set>
                                    <p:anim calcmode="discrete" valueType="clr">
                                      <p:cBhvr override="childStyle">
                                        <p:cTn id="36" dur="1000"/>
                                        <p:tgtEl>
                                          <p:spTgt spid="17"/>
                                        </p:tgtEl>
                                        <p:attrNameLst>
                                          <p:attrName>style.color</p:attrName>
                                        </p:attrNameLst>
                                      </p:cBhvr>
                                      <p:tavLst>
                                        <p:tav tm="0">
                                          <p:val>
                                            <p:clrVal>
                                              <a:schemeClr val="tx2"/>
                                            </p:clrVal>
                                          </p:val>
                                        </p:tav>
                                        <p:tav tm="50000">
                                          <p:val>
                                            <p:clrVal>
                                              <a:schemeClr val="tx2"/>
                                            </p:clrVal>
                                          </p:val>
                                        </p:tav>
                                      </p:tavLst>
                                    </p:anim>
                                    <p:anim calcmode="discrete" valueType="clr">
                                      <p:cBhvr>
                                        <p:cTn id="37" dur="1000"/>
                                        <p:tgtEl>
                                          <p:spTgt spid="17"/>
                                        </p:tgtEl>
                                        <p:attrNameLst>
                                          <p:attrName>fillcolor</p:attrName>
                                        </p:attrNameLst>
                                      </p:cBhvr>
                                      <p:tavLst>
                                        <p:tav tm="0">
                                          <p:val>
                                            <p:clrVal>
                                              <a:schemeClr val="accent2"/>
                                            </p:clrVal>
                                          </p:val>
                                        </p:tav>
                                        <p:tav tm="50000">
                                          <p:val>
                                            <p:clrVal>
                                              <a:schemeClr val="hlink"/>
                                            </p:clrVal>
                                          </p:val>
                                        </p:tav>
                                      </p:tavLst>
                                    </p:anim>
                                    <p:set>
                                      <p:cBhvr>
                                        <p:cTn id="38" dur="1000"/>
                                        <p:tgtEl>
                                          <p:spTgt spid="17"/>
                                        </p:tgtEl>
                                        <p:attrNameLst>
                                          <p:attrName>fill.type</p:attrName>
                                        </p:attrNameLst>
                                      </p:cBhvr>
                                      <p:to>
                                        <p:strVal val="solid"/>
                                      </p:to>
                                    </p:set>
                                  </p:childTnLst>
                                </p:cTn>
                              </p:par>
                            </p:childTnLst>
                          </p:cTn>
                        </p:par>
                        <p:par>
                          <p:cTn id="39" fill="hold">
                            <p:stCondLst>
                              <p:cond delay="4000"/>
                            </p:stCondLst>
                            <p:childTnLst>
                              <p:par>
                                <p:cTn id="40" presetID="1"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childTnLst>
                          </p:cTn>
                        </p:par>
                        <p:par>
                          <p:cTn id="42" fill="hold">
                            <p:stCondLst>
                              <p:cond delay="4000"/>
                            </p:stCondLst>
                            <p:childTnLst>
                              <p:par>
                                <p:cTn id="43" presetID="1" presetClass="entr" presetSubtype="0" fill="hold" nodeType="afterEffect">
                                  <p:stCondLst>
                                    <p:cond delay="4000"/>
                                  </p:stCondLst>
                                  <p:childTnLst>
                                    <p:set>
                                      <p:cBhvr>
                                        <p:cTn id="44" dur="1" fill="hold">
                                          <p:stCondLst>
                                            <p:cond delay="0"/>
                                          </p:stCondLst>
                                        </p:cTn>
                                        <p:tgtEl>
                                          <p:spTgt spid="31">
                                            <p:txEl>
                                              <p:pRg st="0" end="0"/>
                                            </p:txEl>
                                          </p:spTgt>
                                        </p:tgtEl>
                                        <p:attrNameLst>
                                          <p:attrName>style.visibility</p:attrName>
                                        </p:attrNameLst>
                                      </p:cBhvr>
                                      <p:to>
                                        <p:strVal val="visible"/>
                                      </p:to>
                                    </p:set>
                                  </p:childTnLst>
                                </p:cTn>
                              </p:par>
                            </p:childTnLst>
                          </p:cTn>
                        </p:par>
                        <p:par>
                          <p:cTn id="45" fill="hold">
                            <p:stCondLst>
                              <p:cond delay="8000"/>
                            </p:stCondLst>
                            <p:childTnLst>
                              <p:par>
                                <p:cTn id="46" presetID="1" presetClass="entr" presetSubtype="0" fill="hold" nodeType="afterEffect">
                                  <p:stCondLst>
                                    <p:cond delay="2000"/>
                                  </p:stCondLst>
                                  <p:childTnLst>
                                    <p:set>
                                      <p:cBhvr>
                                        <p:cTn id="47" dur="1" fill="hold">
                                          <p:stCondLst>
                                            <p:cond delay="0"/>
                                          </p:stCondLst>
                                        </p:cTn>
                                        <p:tgtEl>
                                          <p:spTgt spid="31">
                                            <p:txEl>
                                              <p:pRg st="1" end="1"/>
                                            </p:txEl>
                                          </p:spTgt>
                                        </p:tgtEl>
                                        <p:attrNameLst>
                                          <p:attrName>style.visibility</p:attrName>
                                        </p:attrNameLst>
                                      </p:cBhvr>
                                      <p:to>
                                        <p:strVal val="visible"/>
                                      </p:to>
                                    </p:set>
                                  </p:childTnLst>
                                </p:cTn>
                              </p:par>
                            </p:childTnLst>
                          </p:cTn>
                        </p:par>
                        <p:par>
                          <p:cTn id="48" fill="hold">
                            <p:stCondLst>
                              <p:cond delay="10000"/>
                            </p:stCondLst>
                            <p:childTnLst>
                              <p:par>
                                <p:cTn id="49" presetID="1" presetClass="entr" presetSubtype="0" fill="hold" nodeType="afterEffect">
                                  <p:stCondLst>
                                    <p:cond delay="2000"/>
                                  </p:stCondLst>
                                  <p:childTnLst>
                                    <p:set>
                                      <p:cBhvr>
                                        <p:cTn id="50" dur="1" fill="hold">
                                          <p:stCondLst>
                                            <p:cond delay="0"/>
                                          </p:stCondLst>
                                        </p:cTn>
                                        <p:tgtEl>
                                          <p:spTgt spid="31">
                                            <p:txEl>
                                              <p:pRg st="2" end="2"/>
                                            </p:txEl>
                                          </p:spTgt>
                                        </p:tgtEl>
                                        <p:attrNameLst>
                                          <p:attrName>style.visibility</p:attrName>
                                        </p:attrNameLst>
                                      </p:cBhvr>
                                      <p:to>
                                        <p:strVal val="visible"/>
                                      </p:to>
                                    </p:set>
                                  </p:childTnLst>
                                </p:cTn>
                              </p:par>
                            </p:childTnLst>
                          </p:cTn>
                        </p:par>
                        <p:par>
                          <p:cTn id="51" fill="hold">
                            <p:stCondLst>
                              <p:cond delay="12000"/>
                            </p:stCondLst>
                            <p:childTnLst>
                              <p:par>
                                <p:cTn id="52" presetID="1" presetClass="entr" presetSubtype="0" fill="hold" nodeType="afterEffect">
                                  <p:stCondLst>
                                    <p:cond delay="2000"/>
                                  </p:stCondLst>
                                  <p:childTnLst>
                                    <p:set>
                                      <p:cBhvr>
                                        <p:cTn id="53"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18"/>
                                        </p:tgtEl>
                                        <p:attrNameLst>
                                          <p:attrName>style.visibility</p:attrName>
                                        </p:attrNameLst>
                                      </p:cBhvr>
                                      <p:to>
                                        <p:strVal val="visible"/>
                                      </p:to>
                                    </p:set>
                                    <p:anim calcmode="discrete" valueType="clr">
                                      <p:cBhvr override="childStyle">
                                        <p:cTn id="58" dur="1000"/>
                                        <p:tgtEl>
                                          <p:spTgt spid="18"/>
                                        </p:tgtEl>
                                        <p:attrNameLst>
                                          <p:attrName>style.color</p:attrName>
                                        </p:attrNameLst>
                                      </p:cBhvr>
                                      <p:tavLst>
                                        <p:tav tm="0">
                                          <p:val>
                                            <p:clrVal>
                                              <a:schemeClr val="tx2"/>
                                            </p:clrVal>
                                          </p:val>
                                        </p:tav>
                                        <p:tav tm="50000">
                                          <p:val>
                                            <p:clrVal>
                                              <a:schemeClr val="tx2"/>
                                            </p:clrVal>
                                          </p:val>
                                        </p:tav>
                                      </p:tavLst>
                                    </p:anim>
                                    <p:anim calcmode="discrete" valueType="clr">
                                      <p:cBhvr>
                                        <p:cTn id="59" dur="1000"/>
                                        <p:tgtEl>
                                          <p:spTgt spid="18"/>
                                        </p:tgtEl>
                                        <p:attrNameLst>
                                          <p:attrName>fillcolor</p:attrName>
                                        </p:attrNameLst>
                                      </p:cBhvr>
                                      <p:tavLst>
                                        <p:tav tm="0">
                                          <p:val>
                                            <p:clrVal>
                                              <a:schemeClr val="accent2"/>
                                            </p:clrVal>
                                          </p:val>
                                        </p:tav>
                                        <p:tav tm="50000">
                                          <p:val>
                                            <p:clrVal>
                                              <a:schemeClr val="hlink"/>
                                            </p:clrVal>
                                          </p:val>
                                        </p:tav>
                                      </p:tavLst>
                                    </p:anim>
                                    <p:set>
                                      <p:cBhvr>
                                        <p:cTn id="60" dur="1000"/>
                                        <p:tgtEl>
                                          <p:spTgt spid="18"/>
                                        </p:tgtEl>
                                        <p:attrNameLst>
                                          <p:attrName>fill.type</p:attrName>
                                        </p:attrNameLst>
                                      </p:cBhvr>
                                      <p:to>
                                        <p:strVal val="solid"/>
                                      </p:to>
                                    </p:set>
                                  </p:childTnLst>
                                </p:cTn>
                              </p:par>
                            </p:childTnLst>
                          </p:cTn>
                        </p:par>
                        <p:par>
                          <p:cTn id="61" fill="hold">
                            <p:stCondLst>
                              <p:cond delay="45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childTnLst>
                          </p:cTn>
                        </p:par>
                        <p:par>
                          <p:cTn id="64" fill="hold">
                            <p:stCondLst>
                              <p:cond delay="4500"/>
                            </p:stCondLst>
                            <p:childTnLst>
                              <p:par>
                                <p:cTn id="65" presetID="1" presetClass="entr" presetSubtype="0" fill="hold" nodeType="afterEffect">
                                  <p:stCondLst>
                                    <p:cond delay="4000"/>
                                  </p:stCondLst>
                                  <p:childTnLst>
                                    <p:set>
                                      <p:cBhvr>
                                        <p:cTn id="66" dur="1" fill="hold">
                                          <p:stCondLst>
                                            <p:cond delay="0"/>
                                          </p:stCondLst>
                                        </p:cTn>
                                        <p:tgtEl>
                                          <p:spTgt spid="33">
                                            <p:txEl>
                                              <p:pRg st="0" end="0"/>
                                            </p:txEl>
                                          </p:spTgt>
                                        </p:tgtEl>
                                        <p:attrNameLst>
                                          <p:attrName>style.visibility</p:attrName>
                                        </p:attrNameLst>
                                      </p:cBhvr>
                                      <p:to>
                                        <p:strVal val="visible"/>
                                      </p:to>
                                    </p:set>
                                  </p:childTnLst>
                                </p:cTn>
                              </p:par>
                            </p:childTnLst>
                          </p:cTn>
                        </p:par>
                        <p:par>
                          <p:cTn id="67" fill="hold">
                            <p:stCondLst>
                              <p:cond delay="8500"/>
                            </p:stCondLst>
                            <p:childTnLst>
                              <p:par>
                                <p:cTn id="68" presetID="1" presetClass="entr" presetSubtype="0" fill="hold" nodeType="afterEffect">
                                  <p:stCondLst>
                                    <p:cond delay="2000"/>
                                  </p:stCondLst>
                                  <p:childTnLst>
                                    <p:set>
                                      <p:cBhvr>
                                        <p:cTn id="69" dur="1" fill="hold">
                                          <p:stCondLst>
                                            <p:cond delay="0"/>
                                          </p:stCondLst>
                                        </p:cTn>
                                        <p:tgtEl>
                                          <p:spTgt spid="33">
                                            <p:txEl>
                                              <p:pRg st="1" end="1"/>
                                            </p:txEl>
                                          </p:spTgt>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nodeType="afterEffect">
                                  <p:stCondLst>
                                    <p:cond delay="2000"/>
                                  </p:stCondLst>
                                  <p:childTnLst>
                                    <p:set>
                                      <p:cBhvr>
                                        <p:cTn id="72" dur="1" fill="hold">
                                          <p:stCondLst>
                                            <p:cond delay="0"/>
                                          </p:stCondLst>
                                        </p:cTn>
                                        <p:tgtEl>
                                          <p:spTgt spid="33">
                                            <p:txEl>
                                              <p:pRg st="2" end="2"/>
                                            </p:txEl>
                                          </p:spTgt>
                                        </p:tgtEl>
                                        <p:attrNameLst>
                                          <p:attrName>style.visibility</p:attrName>
                                        </p:attrNameLst>
                                      </p:cBhvr>
                                      <p:to>
                                        <p:strVal val="visible"/>
                                      </p:to>
                                    </p:set>
                                  </p:childTnLst>
                                </p:cTn>
                              </p:par>
                            </p:childTnLst>
                          </p:cTn>
                        </p:par>
                        <p:par>
                          <p:cTn id="73" fill="hold">
                            <p:stCondLst>
                              <p:cond delay="12500"/>
                            </p:stCondLst>
                            <p:childTnLst>
                              <p:par>
                                <p:cTn id="74" presetID="1" presetClass="entr" presetSubtype="0" fill="hold" nodeType="afterEffect">
                                  <p:stCondLst>
                                    <p:cond delay="2000"/>
                                  </p:stCondLst>
                                  <p:childTnLst>
                                    <p:set>
                                      <p:cBhvr>
                                        <p:cTn id="75"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7" presetClass="entr" presetSubtype="0" fill="hold" grpId="0" nodeType="clickEffect">
                                  <p:stCondLst>
                                    <p:cond delay="0"/>
                                  </p:stCondLst>
                                  <p:iterate type="lt">
                                    <p:tmPct val="50000"/>
                                  </p:iterate>
                                  <p:childTnLst>
                                    <p:set>
                                      <p:cBhvr>
                                        <p:cTn id="79" dur="1" fill="hold">
                                          <p:stCondLst>
                                            <p:cond delay="0"/>
                                          </p:stCondLst>
                                        </p:cTn>
                                        <p:tgtEl>
                                          <p:spTgt spid="22"/>
                                        </p:tgtEl>
                                        <p:attrNameLst>
                                          <p:attrName>style.visibility</p:attrName>
                                        </p:attrNameLst>
                                      </p:cBhvr>
                                      <p:to>
                                        <p:strVal val="visible"/>
                                      </p:to>
                                    </p:set>
                                    <p:anim calcmode="discrete" valueType="clr">
                                      <p:cBhvr override="childStyle">
                                        <p:cTn id="80" dur="1000"/>
                                        <p:tgtEl>
                                          <p:spTgt spid="22"/>
                                        </p:tgtEl>
                                        <p:attrNameLst>
                                          <p:attrName>style.color</p:attrName>
                                        </p:attrNameLst>
                                      </p:cBhvr>
                                      <p:tavLst>
                                        <p:tav tm="0">
                                          <p:val>
                                            <p:clrVal>
                                              <a:schemeClr val="tx2"/>
                                            </p:clrVal>
                                          </p:val>
                                        </p:tav>
                                        <p:tav tm="50000">
                                          <p:val>
                                            <p:clrVal>
                                              <a:schemeClr val="tx2"/>
                                            </p:clrVal>
                                          </p:val>
                                        </p:tav>
                                      </p:tavLst>
                                    </p:anim>
                                    <p:anim calcmode="discrete" valueType="clr">
                                      <p:cBhvr>
                                        <p:cTn id="81" dur="1000"/>
                                        <p:tgtEl>
                                          <p:spTgt spid="22"/>
                                        </p:tgtEl>
                                        <p:attrNameLst>
                                          <p:attrName>fillcolor</p:attrName>
                                        </p:attrNameLst>
                                      </p:cBhvr>
                                      <p:tavLst>
                                        <p:tav tm="0">
                                          <p:val>
                                            <p:clrVal>
                                              <a:schemeClr val="accent2"/>
                                            </p:clrVal>
                                          </p:val>
                                        </p:tav>
                                        <p:tav tm="50000">
                                          <p:val>
                                            <p:clrVal>
                                              <a:schemeClr val="hlink"/>
                                            </p:clrVal>
                                          </p:val>
                                        </p:tav>
                                      </p:tavLst>
                                    </p:anim>
                                    <p:set>
                                      <p:cBhvr>
                                        <p:cTn id="82" dur="1000"/>
                                        <p:tgtEl>
                                          <p:spTgt spid="22"/>
                                        </p:tgtEl>
                                        <p:attrNameLst>
                                          <p:attrName>fill.type</p:attrName>
                                        </p:attrNameLst>
                                      </p:cBhvr>
                                      <p:to>
                                        <p:strVal val="solid"/>
                                      </p:to>
                                    </p:set>
                                  </p:childTnLst>
                                </p:cTn>
                              </p:par>
                            </p:childTnLst>
                          </p:cTn>
                        </p:par>
                        <p:par>
                          <p:cTn id="83" fill="hold">
                            <p:stCondLst>
                              <p:cond delay="8500"/>
                            </p:stCondLst>
                            <p:childTnLst>
                              <p:par>
                                <p:cTn id="84" presetID="1" presetClass="entr" presetSubtype="0" fill="hold" nodeType="afterEffect">
                                  <p:stCondLst>
                                    <p:cond delay="0"/>
                                  </p:stCondLst>
                                  <p:childTnLst>
                                    <p:set>
                                      <p:cBhvr>
                                        <p:cTn id="85" dur="1" fill="hold">
                                          <p:stCondLst>
                                            <p:cond delay="0"/>
                                          </p:stCondLst>
                                        </p:cTn>
                                        <p:tgtEl>
                                          <p:spTgt spid="34"/>
                                        </p:tgtEl>
                                        <p:attrNameLst>
                                          <p:attrName>style.visibility</p:attrName>
                                        </p:attrNameLst>
                                      </p:cBhvr>
                                      <p:to>
                                        <p:strVal val="visible"/>
                                      </p:to>
                                    </p:set>
                                  </p:childTnLst>
                                </p:cTn>
                              </p:par>
                            </p:childTnLst>
                          </p:cTn>
                        </p:par>
                        <p:par>
                          <p:cTn id="86" fill="hold">
                            <p:stCondLst>
                              <p:cond delay="8500"/>
                            </p:stCondLst>
                            <p:childTnLst>
                              <p:par>
                                <p:cTn id="87" presetID="1" presetClass="entr" presetSubtype="0" fill="hold" nodeType="afterEffect">
                                  <p:stCondLst>
                                    <p:cond delay="4000"/>
                                  </p:stCondLst>
                                  <p:childTnLst>
                                    <p:set>
                                      <p:cBhvr>
                                        <p:cTn id="88" dur="1" fill="hold">
                                          <p:stCondLst>
                                            <p:cond delay="0"/>
                                          </p:stCondLst>
                                        </p:cTn>
                                        <p:tgtEl>
                                          <p:spTgt spid="35">
                                            <p:txEl>
                                              <p:pRg st="0" end="0"/>
                                            </p:txEl>
                                          </p:spTgt>
                                        </p:tgtEl>
                                        <p:attrNameLst>
                                          <p:attrName>style.visibility</p:attrName>
                                        </p:attrNameLst>
                                      </p:cBhvr>
                                      <p:to>
                                        <p:strVal val="visible"/>
                                      </p:to>
                                    </p:set>
                                  </p:childTnLst>
                                </p:cTn>
                              </p:par>
                            </p:childTnLst>
                          </p:cTn>
                        </p:par>
                        <p:par>
                          <p:cTn id="89" fill="hold">
                            <p:stCondLst>
                              <p:cond delay="12500"/>
                            </p:stCondLst>
                            <p:childTnLst>
                              <p:par>
                                <p:cTn id="90" presetID="1" presetClass="entr" presetSubtype="0" fill="hold" nodeType="afterEffect">
                                  <p:stCondLst>
                                    <p:cond delay="2000"/>
                                  </p:stCondLst>
                                  <p:childTnLst>
                                    <p:set>
                                      <p:cBhvr>
                                        <p:cTn id="91" dur="1" fill="hold">
                                          <p:stCondLst>
                                            <p:cond delay="0"/>
                                          </p:stCondLst>
                                        </p:cTn>
                                        <p:tgtEl>
                                          <p:spTgt spid="35">
                                            <p:txEl>
                                              <p:pRg st="1" end="1"/>
                                            </p:txEl>
                                          </p:spTgt>
                                        </p:tgtEl>
                                        <p:attrNameLst>
                                          <p:attrName>style.visibility</p:attrName>
                                        </p:attrNameLst>
                                      </p:cBhvr>
                                      <p:to>
                                        <p:strVal val="visible"/>
                                      </p:to>
                                    </p:set>
                                  </p:childTnLst>
                                </p:cTn>
                              </p:par>
                            </p:childTnLst>
                          </p:cTn>
                        </p:par>
                        <p:par>
                          <p:cTn id="92" fill="hold">
                            <p:stCondLst>
                              <p:cond delay="14500"/>
                            </p:stCondLst>
                            <p:childTnLst>
                              <p:par>
                                <p:cTn id="93" presetID="1" presetClass="entr" presetSubtype="0" fill="hold" nodeType="afterEffect">
                                  <p:stCondLst>
                                    <p:cond delay="2000"/>
                                  </p:stCondLst>
                                  <p:childTnLst>
                                    <p:set>
                                      <p:cBhvr>
                                        <p:cTn id="94" dur="1" fill="hold">
                                          <p:stCondLst>
                                            <p:cond delay="0"/>
                                          </p:stCondLst>
                                        </p:cTn>
                                        <p:tgtEl>
                                          <p:spTgt spid="35">
                                            <p:txEl>
                                              <p:pRg st="2" end="2"/>
                                            </p:txEl>
                                          </p:spTgt>
                                        </p:tgtEl>
                                        <p:attrNameLst>
                                          <p:attrName>style.visibility</p:attrName>
                                        </p:attrNameLst>
                                      </p:cBhvr>
                                      <p:to>
                                        <p:strVal val="visible"/>
                                      </p:to>
                                    </p:set>
                                  </p:childTnLst>
                                </p:cTn>
                              </p:par>
                            </p:childTnLst>
                          </p:cTn>
                        </p:par>
                        <p:par>
                          <p:cTn id="95" fill="hold">
                            <p:stCondLst>
                              <p:cond delay="16500"/>
                            </p:stCondLst>
                            <p:childTnLst>
                              <p:par>
                                <p:cTn id="96" presetID="1" presetClass="entr" presetSubtype="0" fill="hold" nodeType="afterEffect">
                                  <p:stCondLst>
                                    <p:cond delay="2000"/>
                                  </p:stCondLst>
                                  <p:childTnLst>
                                    <p:set>
                                      <p:cBhvr>
                                        <p:cTn id="97"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 name="Objekt 18">
            <a:hlinkClick r:id="" action="ppaction://ole?verb=0"/>
          </p:cNvPr>
          <p:cNvGraphicFramePr>
            <a:graphicFrameLocks noChangeAspect="1"/>
          </p:cNvGraphicFramePr>
          <p:nvPr/>
        </p:nvGraphicFramePr>
        <p:xfrm>
          <a:off x="-180528" y="0"/>
          <a:ext cx="9145060" cy="6858000"/>
        </p:xfrm>
        <a:graphic>
          <a:graphicData uri="http://schemas.openxmlformats.org/presentationml/2006/ole">
            <p:oleObj spid="_x0000_s2050" name="Präsentation" r:id="rId4" imgW="4570511" imgH="3427342" progId="PowerPoint.Show.12">
              <p:embed/>
            </p:oleObj>
          </a:graphicData>
        </a:graphic>
      </p:graphicFrame>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4</a:t>
            </a:fld>
            <a:endParaRPr lang="de-DE" dirty="0"/>
          </a:p>
        </p:txBody>
      </p:sp>
      <p:sp>
        <p:nvSpPr>
          <p:cNvPr id="20" name="Titel 19"/>
          <p:cNvSpPr>
            <a:spLocks noGrp="1"/>
          </p:cNvSpPr>
          <p:nvPr>
            <p:ph type="ctrTitle" sz="quarter"/>
          </p:nvPr>
        </p:nvSpPr>
        <p:spPr>
          <a:xfrm>
            <a:off x="616024" y="188640"/>
            <a:ext cx="7772400" cy="1143000"/>
          </a:xfrm>
        </p:spPr>
        <p:txBody>
          <a:bodyPr/>
          <a:lstStyle/>
          <a:p>
            <a:pPr algn="ctr"/>
            <a:r>
              <a:rPr lang="de-CH" dirty="0" smtClean="0"/>
              <a:t>Auf fremden Pfaden</a:t>
            </a:r>
            <a:endParaRPr lang="de-CH" dirty="0"/>
          </a:p>
        </p:txBody>
      </p:sp>
      <p:sp>
        <p:nvSpPr>
          <p:cNvPr id="14" name="Textfeld 13"/>
          <p:cNvSpPr txBox="1"/>
          <p:nvPr/>
        </p:nvSpPr>
        <p:spPr>
          <a:xfrm>
            <a:off x="6300192" y="6567155"/>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sp>
        <p:nvSpPr>
          <p:cNvPr id="23" name="Titel 1"/>
          <p:cNvSpPr txBox="1">
            <a:spLocks/>
          </p:cNvSpPr>
          <p:nvPr/>
        </p:nvSpPr>
        <p:spPr bwMode="auto">
          <a:xfrm>
            <a:off x="158492" y="1196752"/>
            <a:ext cx="3333388"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3600" kern="0" dirty="0" smtClean="0">
                <a:solidFill>
                  <a:schemeClr val="tx2"/>
                </a:solidFill>
                <a:effectLst>
                  <a:outerShdw blurRad="38100" dist="38100" dir="2700000" algn="tl">
                    <a:srgbClr val="FFFFFF"/>
                  </a:outerShdw>
                </a:effectLst>
                <a:latin typeface="+mj-lt"/>
                <a:ea typeface="+mj-ea"/>
                <a:cs typeface="+mj-cs"/>
              </a:rPr>
              <a:t>Freie Lektüre</a:t>
            </a:r>
            <a:r>
              <a:rPr kumimoji="0" lang="de-CH" sz="3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3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sp>
        <p:nvSpPr>
          <p:cNvPr id="24" name="Titel 1"/>
          <p:cNvSpPr txBox="1">
            <a:spLocks/>
          </p:cNvSpPr>
          <p:nvPr/>
        </p:nvSpPr>
        <p:spPr bwMode="auto">
          <a:xfrm>
            <a:off x="149544" y="1988840"/>
            <a:ext cx="3270328"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3600" kern="0" dirty="0" smtClean="0">
                <a:solidFill>
                  <a:schemeClr val="tx2"/>
                </a:solidFill>
                <a:effectLst>
                  <a:outerShdw blurRad="38100" dist="38100" dir="2700000" algn="tl">
                    <a:srgbClr val="FFFFFF"/>
                  </a:outerShdw>
                </a:effectLst>
                <a:latin typeface="+mj-lt"/>
                <a:ea typeface="+mj-ea"/>
                <a:cs typeface="+mj-cs"/>
              </a:rPr>
              <a:t>Fernsehen</a:t>
            </a:r>
            <a:r>
              <a:rPr kumimoji="0" lang="de-CH" sz="3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3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sp>
        <p:nvSpPr>
          <p:cNvPr id="26" name="Titel 1"/>
          <p:cNvSpPr txBox="1">
            <a:spLocks/>
          </p:cNvSpPr>
          <p:nvPr/>
        </p:nvSpPr>
        <p:spPr bwMode="auto">
          <a:xfrm>
            <a:off x="160054" y="2780928"/>
            <a:ext cx="3331826"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3600" kern="0" dirty="0" smtClean="0">
                <a:solidFill>
                  <a:schemeClr val="tx2"/>
                </a:solidFill>
                <a:effectLst>
                  <a:outerShdw blurRad="38100" dist="38100" dir="2700000" algn="tl">
                    <a:srgbClr val="FFFFFF"/>
                  </a:outerShdw>
                </a:effectLst>
                <a:latin typeface="+mj-lt"/>
                <a:ea typeface="+mj-ea"/>
                <a:cs typeface="+mj-cs"/>
              </a:rPr>
              <a:t>Computer</a:t>
            </a:r>
            <a:r>
              <a:rPr kumimoji="0" lang="de-CH" sz="3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3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sp>
        <p:nvSpPr>
          <p:cNvPr id="27" name="Titel 1"/>
          <p:cNvSpPr txBox="1">
            <a:spLocks/>
          </p:cNvSpPr>
          <p:nvPr/>
        </p:nvSpPr>
        <p:spPr bwMode="auto">
          <a:xfrm>
            <a:off x="160054" y="3501008"/>
            <a:ext cx="3331826"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3600" kern="0" dirty="0" err="1" smtClean="0">
                <a:solidFill>
                  <a:schemeClr val="tx2"/>
                </a:solidFill>
                <a:effectLst>
                  <a:outerShdw blurRad="38100" dist="38100" dir="2700000" algn="tl">
                    <a:srgbClr val="FFFFFF"/>
                  </a:outerShdw>
                </a:effectLst>
                <a:latin typeface="+mj-lt"/>
                <a:ea typeface="+mj-ea"/>
                <a:cs typeface="+mj-cs"/>
              </a:rPr>
              <a:t>Videogames</a:t>
            </a:r>
            <a:r>
              <a:rPr kumimoji="0" lang="de-CH" sz="3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3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sp>
        <p:nvSpPr>
          <p:cNvPr id="36" name="Titel 1"/>
          <p:cNvSpPr txBox="1">
            <a:spLocks/>
          </p:cNvSpPr>
          <p:nvPr/>
        </p:nvSpPr>
        <p:spPr bwMode="auto">
          <a:xfrm>
            <a:off x="169002" y="4221088"/>
            <a:ext cx="3106854"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3600" kern="0" dirty="0" smtClean="0">
                <a:solidFill>
                  <a:schemeClr val="tx2"/>
                </a:solidFill>
                <a:effectLst>
                  <a:outerShdw blurRad="38100" dist="38100" dir="2700000" algn="tl">
                    <a:srgbClr val="FFFFFF"/>
                  </a:outerShdw>
                </a:effectLst>
                <a:latin typeface="+mj-lt"/>
                <a:ea typeface="+mj-ea"/>
                <a:cs typeface="+mj-cs"/>
              </a:rPr>
              <a:t>Festspiele</a:t>
            </a:r>
            <a:r>
              <a:rPr kumimoji="0" lang="de-CH" sz="3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3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sp>
        <p:nvSpPr>
          <p:cNvPr id="37" name="Titel 1"/>
          <p:cNvSpPr txBox="1">
            <a:spLocks/>
          </p:cNvSpPr>
          <p:nvPr/>
        </p:nvSpPr>
        <p:spPr bwMode="auto">
          <a:xfrm>
            <a:off x="158492" y="5157192"/>
            <a:ext cx="2685316" cy="144016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3600" kern="0" dirty="0" smtClean="0">
                <a:solidFill>
                  <a:schemeClr val="tx2"/>
                </a:solidFill>
                <a:effectLst>
                  <a:outerShdw blurRad="38100" dist="38100" dir="2700000" algn="tl">
                    <a:srgbClr val="FFFFFF"/>
                  </a:outerShdw>
                </a:effectLst>
                <a:latin typeface="+mj-lt"/>
                <a:ea typeface="+mj-ea"/>
                <a:cs typeface="+mj-cs"/>
              </a:rPr>
              <a:t>Soziale Netzwerke</a:t>
            </a:r>
            <a:r>
              <a:rPr kumimoji="0" lang="de-CH" sz="36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a:t>
            </a:r>
            <a:endParaRPr kumimoji="0" lang="de-CH" sz="3600" b="0" i="0" u="none" strike="noStrike" kern="0" cap="none" spc="0" normalizeH="0" baseline="0" noProof="0" dirty="0">
              <a:ln>
                <a:noFill/>
              </a:ln>
              <a:solidFill>
                <a:schemeClr val="tx2"/>
              </a:solidFill>
              <a:effectLst>
                <a:outerShdw blurRad="38100" dist="38100" dir="2700000" algn="tl">
                  <a:srgbClr val="FFFFFF"/>
                </a:outerShdw>
              </a:effectLst>
              <a:uLnTx/>
              <a:uFillTx/>
              <a:latin typeface="+mj-lt"/>
              <a:ea typeface="+mj-ea"/>
              <a:cs typeface="+mj-cs"/>
            </a:endParaRPr>
          </a:p>
        </p:txBody>
      </p:sp>
      <p:pic>
        <p:nvPicPr>
          <p:cNvPr id="38" name="Grafik 37" descr="Buchhandlung.jpg"/>
          <p:cNvPicPr>
            <a:picLocks noChangeAspect="1"/>
          </p:cNvPicPr>
          <p:nvPr/>
        </p:nvPicPr>
        <p:blipFill>
          <a:blip r:embed="rId5" cstate="print"/>
          <a:stretch>
            <a:fillRect/>
          </a:stretch>
        </p:blipFill>
        <p:spPr>
          <a:xfrm>
            <a:off x="3203848" y="1491265"/>
            <a:ext cx="1110182" cy="857615"/>
          </a:xfrm>
          <a:prstGeom prst="rect">
            <a:avLst/>
          </a:prstGeom>
        </p:spPr>
      </p:pic>
      <p:pic>
        <p:nvPicPr>
          <p:cNvPr id="42" name="Grafik 41" descr="Fernseher.jpg"/>
          <p:cNvPicPr>
            <a:picLocks noChangeAspect="1"/>
          </p:cNvPicPr>
          <p:nvPr/>
        </p:nvPicPr>
        <p:blipFill>
          <a:blip r:embed="rId6" cstate="print"/>
          <a:stretch>
            <a:fillRect/>
          </a:stretch>
        </p:blipFill>
        <p:spPr>
          <a:xfrm>
            <a:off x="3203848" y="2404924"/>
            <a:ext cx="988062" cy="685056"/>
          </a:xfrm>
          <a:prstGeom prst="rect">
            <a:avLst/>
          </a:prstGeom>
        </p:spPr>
      </p:pic>
      <p:pic>
        <p:nvPicPr>
          <p:cNvPr id="43" name="Grafik 42" descr="Computer.bmp"/>
          <p:cNvPicPr>
            <a:picLocks noChangeAspect="1"/>
          </p:cNvPicPr>
          <p:nvPr/>
        </p:nvPicPr>
        <p:blipFill>
          <a:blip r:embed="rId7" cstate="print"/>
          <a:stretch>
            <a:fillRect/>
          </a:stretch>
        </p:blipFill>
        <p:spPr>
          <a:xfrm>
            <a:off x="3203848" y="3140968"/>
            <a:ext cx="1002318" cy="788490"/>
          </a:xfrm>
          <a:prstGeom prst="rect">
            <a:avLst/>
          </a:prstGeom>
        </p:spPr>
      </p:pic>
      <p:pic>
        <p:nvPicPr>
          <p:cNvPr id="44" name="Grafik 43" descr="Spielkonsole 2.jpg"/>
          <p:cNvPicPr>
            <a:picLocks noChangeAspect="1"/>
          </p:cNvPicPr>
          <p:nvPr/>
        </p:nvPicPr>
        <p:blipFill>
          <a:blip r:embed="rId8" cstate="print">
            <a:clrChange>
              <a:clrFrom>
                <a:srgbClr val="04080B"/>
              </a:clrFrom>
              <a:clrTo>
                <a:srgbClr val="04080B">
                  <a:alpha val="0"/>
                </a:srgbClr>
              </a:clrTo>
            </a:clrChange>
          </a:blip>
          <a:stretch>
            <a:fillRect/>
          </a:stretch>
        </p:blipFill>
        <p:spPr>
          <a:xfrm>
            <a:off x="3059832" y="3738052"/>
            <a:ext cx="1296144" cy="1149248"/>
          </a:xfrm>
          <a:prstGeom prst="rect">
            <a:avLst/>
          </a:prstGeom>
        </p:spPr>
      </p:pic>
      <p:pic>
        <p:nvPicPr>
          <p:cNvPr id="45" name="Grafik 44" descr="kreisSegebergKarlMaySpiele.jpg"/>
          <p:cNvPicPr>
            <a:picLocks noChangeAspect="1"/>
          </p:cNvPicPr>
          <p:nvPr/>
        </p:nvPicPr>
        <p:blipFill>
          <a:blip r:embed="rId9" cstate="print"/>
          <a:stretch>
            <a:fillRect/>
          </a:stretch>
        </p:blipFill>
        <p:spPr>
          <a:xfrm>
            <a:off x="3131841" y="4725144"/>
            <a:ext cx="1152128" cy="864096"/>
          </a:xfrm>
          <a:prstGeom prst="rect">
            <a:avLst/>
          </a:prstGeom>
        </p:spPr>
      </p:pic>
      <p:pic>
        <p:nvPicPr>
          <p:cNvPr id="46" name="Grafik 45" descr="facebook.bmp"/>
          <p:cNvPicPr>
            <a:picLocks noChangeAspect="1"/>
          </p:cNvPicPr>
          <p:nvPr/>
        </p:nvPicPr>
        <p:blipFill>
          <a:blip r:embed="rId10" cstate="print"/>
          <a:stretch>
            <a:fillRect/>
          </a:stretch>
        </p:blipFill>
        <p:spPr>
          <a:xfrm>
            <a:off x="3131840" y="5645372"/>
            <a:ext cx="1080120" cy="807964"/>
          </a:xfrm>
          <a:prstGeom prst="rect">
            <a:avLst/>
          </a:prstGeom>
        </p:spPr>
      </p:pic>
      <p:sp>
        <p:nvSpPr>
          <p:cNvPr id="50" name="Textfeld 49"/>
          <p:cNvSpPr txBox="1"/>
          <p:nvPr/>
        </p:nvSpPr>
        <p:spPr>
          <a:xfrm>
            <a:off x="4355976" y="1425550"/>
            <a:ext cx="4275529" cy="923330"/>
          </a:xfrm>
          <a:prstGeom prst="rect">
            <a:avLst/>
          </a:prstGeom>
          <a:noFill/>
        </p:spPr>
        <p:txBody>
          <a:bodyPr wrap="none" rtlCol="0">
            <a:spAutoFit/>
          </a:bodyPr>
          <a:lstStyle/>
          <a:p>
            <a:r>
              <a:rPr lang="de-CH" dirty="0" smtClean="0"/>
              <a:t>Ein Drittel der Jugendlichen liest Bücher</a:t>
            </a:r>
          </a:p>
          <a:p>
            <a:r>
              <a:rPr lang="de-CH" dirty="0" smtClean="0"/>
              <a:t>Hauptsächlich Action-Thriller, </a:t>
            </a:r>
            <a:r>
              <a:rPr lang="de-CH" dirty="0" err="1" smtClean="0"/>
              <a:t>Fantasy</a:t>
            </a:r>
            <a:endParaRPr lang="de-CH" dirty="0" smtClean="0"/>
          </a:p>
          <a:p>
            <a:r>
              <a:rPr lang="de-CH" dirty="0" smtClean="0"/>
              <a:t>8 Minuten pro Tag lesen von Büchern</a:t>
            </a:r>
          </a:p>
        </p:txBody>
      </p:sp>
      <p:sp>
        <p:nvSpPr>
          <p:cNvPr id="51" name="Textfeld 50"/>
          <p:cNvSpPr txBox="1"/>
          <p:nvPr/>
        </p:nvSpPr>
        <p:spPr>
          <a:xfrm>
            <a:off x="4355976" y="2276872"/>
            <a:ext cx="4720267" cy="923330"/>
          </a:xfrm>
          <a:prstGeom prst="rect">
            <a:avLst/>
          </a:prstGeom>
          <a:noFill/>
        </p:spPr>
        <p:txBody>
          <a:bodyPr wrap="none" rtlCol="0">
            <a:spAutoFit/>
          </a:bodyPr>
          <a:lstStyle/>
          <a:p>
            <a:r>
              <a:rPr lang="de-CH" dirty="0" smtClean="0"/>
              <a:t>Bei Jugendlichen Rückgang der TV-Nutzung</a:t>
            </a:r>
          </a:p>
          <a:p>
            <a:r>
              <a:rPr lang="de-CH" dirty="0" smtClean="0"/>
              <a:t>Am Wochentag täglich ca. 2 Stunden</a:t>
            </a:r>
          </a:p>
          <a:p>
            <a:r>
              <a:rPr lang="de-CH" dirty="0" smtClean="0"/>
              <a:t>Themen: </a:t>
            </a:r>
            <a:r>
              <a:rPr lang="de-CH" dirty="0" err="1" smtClean="0"/>
              <a:t>Soaps</a:t>
            </a:r>
            <a:r>
              <a:rPr lang="de-CH" dirty="0" smtClean="0"/>
              <a:t>, </a:t>
            </a:r>
            <a:r>
              <a:rPr lang="de-CH" dirty="0" err="1" smtClean="0"/>
              <a:t>Sitcoms</a:t>
            </a:r>
            <a:r>
              <a:rPr lang="de-CH" dirty="0" smtClean="0"/>
              <a:t>, </a:t>
            </a:r>
            <a:r>
              <a:rPr lang="de-CH" dirty="0" err="1" smtClean="0"/>
              <a:t>Comedy</a:t>
            </a:r>
            <a:endParaRPr lang="de-CH" dirty="0" smtClean="0"/>
          </a:p>
        </p:txBody>
      </p:sp>
      <p:sp>
        <p:nvSpPr>
          <p:cNvPr id="52" name="Textfeld 51"/>
          <p:cNvSpPr txBox="1"/>
          <p:nvPr/>
        </p:nvSpPr>
        <p:spPr>
          <a:xfrm>
            <a:off x="4355976" y="3081734"/>
            <a:ext cx="4352474" cy="923330"/>
          </a:xfrm>
          <a:prstGeom prst="rect">
            <a:avLst/>
          </a:prstGeom>
          <a:noFill/>
        </p:spPr>
        <p:txBody>
          <a:bodyPr wrap="none" rtlCol="0">
            <a:spAutoFit/>
          </a:bodyPr>
          <a:lstStyle/>
          <a:p>
            <a:r>
              <a:rPr lang="de-CH" dirty="0" smtClean="0"/>
              <a:t>98 % der Haushalte haben Computer</a:t>
            </a:r>
          </a:p>
          <a:p>
            <a:r>
              <a:rPr lang="de-CH" dirty="0" smtClean="0"/>
              <a:t>Nutzung: täglich mehr als 2 Stunden </a:t>
            </a:r>
          </a:p>
          <a:p>
            <a:r>
              <a:rPr lang="de-CH" dirty="0" smtClean="0"/>
              <a:t>Hauptzeit benutzt zum Sur</a:t>
            </a:r>
            <a:r>
              <a:rPr lang="de-CH" dirty="0" smtClean="0">
                <a:solidFill>
                  <a:schemeClr val="bg1"/>
                </a:solidFill>
              </a:rPr>
              <a:t>fen (Int</a:t>
            </a:r>
            <a:r>
              <a:rPr lang="de-CH" dirty="0" smtClean="0"/>
              <a:t>ernet)</a:t>
            </a:r>
          </a:p>
        </p:txBody>
      </p:sp>
      <p:sp>
        <p:nvSpPr>
          <p:cNvPr id="53" name="Textfeld 52"/>
          <p:cNvSpPr txBox="1"/>
          <p:nvPr/>
        </p:nvSpPr>
        <p:spPr>
          <a:xfrm>
            <a:off x="4355976" y="3894842"/>
            <a:ext cx="4608954" cy="923330"/>
          </a:xfrm>
          <a:prstGeom prst="rect">
            <a:avLst/>
          </a:prstGeom>
          <a:noFill/>
        </p:spPr>
        <p:txBody>
          <a:bodyPr wrap="none" rtlCol="0">
            <a:spAutoFit/>
          </a:bodyPr>
          <a:lstStyle/>
          <a:p>
            <a:r>
              <a:rPr lang="de-CH" dirty="0" smtClean="0"/>
              <a:t>4 von 5 Jugendlichen spie</a:t>
            </a:r>
            <a:r>
              <a:rPr lang="de-CH" dirty="0" smtClean="0">
                <a:solidFill>
                  <a:schemeClr val="bg1"/>
                </a:solidFill>
              </a:rPr>
              <a:t>len </a:t>
            </a:r>
            <a:r>
              <a:rPr lang="de-CH" dirty="0" err="1" smtClean="0">
                <a:solidFill>
                  <a:schemeClr val="bg1"/>
                </a:solidFill>
              </a:rPr>
              <a:t>Videoga</a:t>
            </a:r>
            <a:r>
              <a:rPr lang="de-CH" dirty="0" err="1" smtClean="0"/>
              <a:t>mes</a:t>
            </a:r>
            <a:endParaRPr lang="de-CH" dirty="0" smtClean="0"/>
          </a:p>
          <a:p>
            <a:r>
              <a:rPr lang="de-CH" dirty="0" smtClean="0"/>
              <a:t>Zwei Drittel der 6–9 Jäh</a:t>
            </a:r>
            <a:r>
              <a:rPr lang="de-CH" dirty="0" smtClean="0">
                <a:solidFill>
                  <a:schemeClr val="bg1"/>
                </a:solidFill>
              </a:rPr>
              <a:t>rigen haben Ger</a:t>
            </a:r>
            <a:r>
              <a:rPr lang="de-CH" dirty="0" smtClean="0"/>
              <a:t>äte</a:t>
            </a:r>
          </a:p>
          <a:p>
            <a:r>
              <a:rPr lang="de-CH" dirty="0" smtClean="0"/>
              <a:t>Spiele</a:t>
            </a:r>
            <a:r>
              <a:rPr lang="de-CH" smtClean="0"/>
              <a:t>: Geschic</a:t>
            </a:r>
            <a:r>
              <a:rPr lang="de-CH" smtClean="0">
                <a:solidFill>
                  <a:schemeClr val="bg1"/>
                </a:solidFill>
              </a:rPr>
              <a:t>klichkeit</a:t>
            </a:r>
            <a:r>
              <a:rPr lang="de-CH" dirty="0" smtClean="0">
                <a:solidFill>
                  <a:schemeClr val="bg1"/>
                </a:solidFill>
              </a:rPr>
              <a:t>, Action, Simulatio</a:t>
            </a:r>
            <a:r>
              <a:rPr lang="de-CH" dirty="0" smtClean="0"/>
              <a:t>n</a:t>
            </a:r>
          </a:p>
        </p:txBody>
      </p:sp>
      <p:sp>
        <p:nvSpPr>
          <p:cNvPr id="54" name="Textfeld 53"/>
          <p:cNvSpPr txBox="1"/>
          <p:nvPr/>
        </p:nvSpPr>
        <p:spPr>
          <a:xfrm>
            <a:off x="4355976" y="4737918"/>
            <a:ext cx="3852337" cy="923330"/>
          </a:xfrm>
          <a:prstGeom prst="rect">
            <a:avLst/>
          </a:prstGeom>
          <a:noFill/>
        </p:spPr>
        <p:txBody>
          <a:bodyPr wrap="none" rtlCol="0">
            <a:spAutoFit/>
          </a:bodyPr>
          <a:lstStyle/>
          <a:p>
            <a:r>
              <a:rPr lang="de-CH" dirty="0" smtClean="0"/>
              <a:t>Karl May er</a:t>
            </a:r>
            <a:r>
              <a:rPr lang="de-CH" dirty="0" smtClean="0">
                <a:solidFill>
                  <a:schemeClr val="bg1"/>
                </a:solidFill>
              </a:rPr>
              <a:t>leben (grosser Einfluss) </a:t>
            </a:r>
          </a:p>
          <a:p>
            <a:r>
              <a:rPr lang="de-CH" dirty="0" smtClean="0"/>
              <a:t>Familien-Er</a:t>
            </a:r>
            <a:r>
              <a:rPr lang="de-CH" dirty="0" smtClean="0">
                <a:solidFill>
                  <a:schemeClr val="bg1"/>
                </a:solidFill>
              </a:rPr>
              <a:t>eignis </a:t>
            </a:r>
            <a:r>
              <a:rPr lang="de-CH" dirty="0" err="1" smtClean="0"/>
              <a:t>äte</a:t>
            </a:r>
            <a:endParaRPr lang="de-CH" dirty="0" smtClean="0"/>
          </a:p>
          <a:p>
            <a:r>
              <a:rPr lang="de-CH" dirty="0" smtClean="0"/>
              <a:t>Nur lokale Be</a:t>
            </a:r>
            <a:r>
              <a:rPr lang="de-CH" dirty="0" smtClean="0">
                <a:solidFill>
                  <a:schemeClr val="bg1"/>
                </a:solidFill>
              </a:rPr>
              <a:t>deutung und</a:t>
            </a:r>
            <a:r>
              <a:rPr lang="de-CH" dirty="0" smtClean="0"/>
              <a:t> </a:t>
            </a:r>
            <a:r>
              <a:rPr lang="de-CH" dirty="0" smtClean="0">
                <a:solidFill>
                  <a:schemeClr val="bg1"/>
                </a:solidFill>
              </a:rPr>
              <a:t>Einfluss </a:t>
            </a:r>
          </a:p>
        </p:txBody>
      </p:sp>
      <p:sp>
        <p:nvSpPr>
          <p:cNvPr id="55" name="Textfeld 54"/>
          <p:cNvSpPr txBox="1"/>
          <p:nvPr/>
        </p:nvSpPr>
        <p:spPr>
          <a:xfrm>
            <a:off x="4355976" y="5602014"/>
            <a:ext cx="4553491" cy="923330"/>
          </a:xfrm>
          <a:prstGeom prst="rect">
            <a:avLst/>
          </a:prstGeom>
          <a:noFill/>
        </p:spPr>
        <p:txBody>
          <a:bodyPr wrap="none" rtlCol="0">
            <a:spAutoFit/>
          </a:bodyPr>
          <a:lstStyle/>
          <a:p>
            <a:r>
              <a:rPr lang="de-CH" dirty="0" smtClean="0"/>
              <a:t>Grösster  Ein</a:t>
            </a:r>
            <a:r>
              <a:rPr lang="de-CH" dirty="0" smtClean="0">
                <a:solidFill>
                  <a:schemeClr val="bg1"/>
                </a:solidFill>
              </a:rPr>
              <a:t>fluss bei der Sozialisation</a:t>
            </a:r>
          </a:p>
          <a:p>
            <a:r>
              <a:rPr lang="de-CH" dirty="0" smtClean="0"/>
              <a:t>Entzieht sich </a:t>
            </a:r>
            <a:r>
              <a:rPr lang="de-CH" dirty="0" smtClean="0">
                <a:solidFill>
                  <a:schemeClr val="bg1"/>
                </a:solidFill>
              </a:rPr>
              <a:t>weitgehend der Kontrolle</a:t>
            </a:r>
          </a:p>
          <a:p>
            <a:r>
              <a:rPr lang="de-CH" dirty="0" err="1" smtClean="0"/>
              <a:t>SchülerVZ</a:t>
            </a:r>
            <a:r>
              <a:rPr lang="de-CH" dirty="0" smtClean="0"/>
              <a:t>, Loka</a:t>
            </a:r>
            <a:r>
              <a:rPr lang="de-CH" dirty="0" smtClean="0">
                <a:solidFill>
                  <a:schemeClr val="bg1"/>
                </a:solidFill>
              </a:rPr>
              <a:t>listen, </a:t>
            </a:r>
            <a:r>
              <a:rPr lang="de-CH" dirty="0" err="1" smtClean="0">
                <a:solidFill>
                  <a:schemeClr val="bg1"/>
                </a:solidFill>
              </a:rPr>
              <a:t>Wer-ken</a:t>
            </a:r>
            <a:r>
              <a:rPr lang="de-CH" dirty="0" err="1" smtClean="0"/>
              <a:t>nt-wen</a:t>
            </a:r>
            <a:r>
              <a:rPr lang="de-CH" dirty="0" smtClean="0"/>
              <a:t> etc.</a:t>
            </a:r>
            <a:endParaRPr lang="de-CH"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
                                        </p:tgtEl>
                                        <p:attrNameLst>
                                          <p:attrName>style.visibility</p:attrName>
                                        </p:attrNameLst>
                                      </p:cBhvr>
                                      <p:to>
                                        <p:strVal val="visible"/>
                                      </p:to>
                                    </p:set>
                                    <p:anim calcmode="discrete" valueType="clr">
                                      <p:cBhvr override="childStyle">
                                        <p:cTn id="7" dur="1000"/>
                                        <p:tgtEl>
                                          <p:spTgt spid="23"/>
                                        </p:tgtEl>
                                        <p:attrNameLst>
                                          <p:attrName>style.color</p:attrName>
                                        </p:attrNameLst>
                                      </p:cBhvr>
                                      <p:tavLst>
                                        <p:tav tm="0">
                                          <p:val>
                                            <p:clrVal>
                                              <a:schemeClr val="tx2"/>
                                            </p:clrVal>
                                          </p:val>
                                        </p:tav>
                                        <p:tav tm="50000">
                                          <p:val>
                                            <p:clrVal>
                                              <a:schemeClr val="tx2"/>
                                            </p:clrVal>
                                          </p:val>
                                        </p:tav>
                                      </p:tavLst>
                                    </p:anim>
                                    <p:anim calcmode="discrete" valueType="clr">
                                      <p:cBhvr>
                                        <p:cTn id="8" dur="1000"/>
                                        <p:tgtEl>
                                          <p:spTgt spid="23"/>
                                        </p:tgtEl>
                                        <p:attrNameLst>
                                          <p:attrName>fillcolor</p:attrName>
                                        </p:attrNameLst>
                                      </p:cBhvr>
                                      <p:tavLst>
                                        <p:tav tm="0">
                                          <p:val>
                                            <p:clrVal>
                                              <a:schemeClr val="accent2"/>
                                            </p:clrVal>
                                          </p:val>
                                        </p:tav>
                                        <p:tav tm="50000">
                                          <p:val>
                                            <p:clrVal>
                                              <a:schemeClr val="hlink"/>
                                            </p:clrVal>
                                          </p:val>
                                        </p:tav>
                                      </p:tavLst>
                                    </p:anim>
                                    <p:set>
                                      <p:cBhvr>
                                        <p:cTn id="9" dur="1000"/>
                                        <p:tgtEl>
                                          <p:spTgt spid="2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4000"/>
                                  </p:stCondLst>
                                  <p:childTnLst>
                                    <p:set>
                                      <p:cBhvr>
                                        <p:cTn id="16" dur="1" fill="hold">
                                          <p:stCondLst>
                                            <p:cond delay="0"/>
                                          </p:stCondLst>
                                        </p:cTn>
                                        <p:tgtEl>
                                          <p:spTgt spid="50">
                                            <p:txEl>
                                              <p:pRg st="0" end="0"/>
                                            </p:txEl>
                                          </p:spTgt>
                                        </p:tgtEl>
                                        <p:attrNameLst>
                                          <p:attrName>style.visibility</p:attrName>
                                        </p:attrNameLst>
                                      </p:cBhvr>
                                      <p:to>
                                        <p:strVal val="visible"/>
                                      </p:to>
                                    </p:set>
                                  </p:childTnLst>
                                </p:cTn>
                              </p:par>
                            </p:childTnLst>
                          </p:cTn>
                        </p:par>
                        <p:par>
                          <p:cTn id="17" fill="hold">
                            <p:stCondLst>
                              <p:cond delay="4000"/>
                            </p:stCondLst>
                            <p:childTnLst>
                              <p:par>
                                <p:cTn id="18" presetID="1" presetClass="entr" presetSubtype="0" fill="hold" nodeType="afterEffect">
                                  <p:stCondLst>
                                    <p:cond delay="2000"/>
                                  </p:stCondLst>
                                  <p:childTnLst>
                                    <p:set>
                                      <p:cBhvr>
                                        <p:cTn id="19" dur="1" fill="hold">
                                          <p:stCondLst>
                                            <p:cond delay="0"/>
                                          </p:stCondLst>
                                        </p:cTn>
                                        <p:tgtEl>
                                          <p:spTgt spid="50">
                                            <p:txEl>
                                              <p:pRg st="1" end="1"/>
                                            </p:txEl>
                                          </p:spTgt>
                                        </p:tgtEl>
                                        <p:attrNameLst>
                                          <p:attrName>style.visibility</p:attrName>
                                        </p:attrNameLst>
                                      </p:cBhvr>
                                      <p:to>
                                        <p:strVal val="visible"/>
                                      </p:to>
                                    </p:set>
                                  </p:childTnLst>
                                </p:cTn>
                              </p:par>
                            </p:childTnLst>
                          </p:cTn>
                        </p:par>
                        <p:par>
                          <p:cTn id="20" fill="hold">
                            <p:stCondLst>
                              <p:cond delay="6000"/>
                            </p:stCondLst>
                            <p:childTnLst>
                              <p:par>
                                <p:cTn id="21" presetID="1" presetClass="entr" presetSubtype="0" fill="hold" nodeType="afterEffect">
                                  <p:stCondLst>
                                    <p:cond delay="2000"/>
                                  </p:stCondLst>
                                  <p:childTnLst>
                                    <p:set>
                                      <p:cBhvr>
                                        <p:cTn id="22"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24"/>
                                        </p:tgtEl>
                                        <p:attrNameLst>
                                          <p:attrName>style.visibility</p:attrName>
                                        </p:attrNameLst>
                                      </p:cBhvr>
                                      <p:to>
                                        <p:strVal val="visible"/>
                                      </p:to>
                                    </p:set>
                                    <p:anim calcmode="discrete" valueType="clr">
                                      <p:cBhvr override="childStyle">
                                        <p:cTn id="27" dur="1000"/>
                                        <p:tgtEl>
                                          <p:spTgt spid="24"/>
                                        </p:tgtEl>
                                        <p:attrNameLst>
                                          <p:attrName>style.color</p:attrName>
                                        </p:attrNameLst>
                                      </p:cBhvr>
                                      <p:tavLst>
                                        <p:tav tm="0">
                                          <p:val>
                                            <p:clrVal>
                                              <a:schemeClr val="tx2"/>
                                            </p:clrVal>
                                          </p:val>
                                        </p:tav>
                                        <p:tav tm="50000">
                                          <p:val>
                                            <p:clrVal>
                                              <a:schemeClr val="tx2"/>
                                            </p:clrVal>
                                          </p:val>
                                        </p:tav>
                                      </p:tavLst>
                                    </p:anim>
                                    <p:anim calcmode="discrete" valueType="clr">
                                      <p:cBhvr>
                                        <p:cTn id="28" dur="1000"/>
                                        <p:tgtEl>
                                          <p:spTgt spid="24"/>
                                        </p:tgtEl>
                                        <p:attrNameLst>
                                          <p:attrName>fillcolor</p:attrName>
                                        </p:attrNameLst>
                                      </p:cBhvr>
                                      <p:tavLst>
                                        <p:tav tm="0">
                                          <p:val>
                                            <p:clrVal>
                                              <a:schemeClr val="accent2"/>
                                            </p:clrVal>
                                          </p:val>
                                        </p:tav>
                                        <p:tav tm="50000">
                                          <p:val>
                                            <p:clrVal>
                                              <a:schemeClr val="hlink"/>
                                            </p:clrVal>
                                          </p:val>
                                        </p:tav>
                                      </p:tavLst>
                                    </p:anim>
                                    <p:set>
                                      <p:cBhvr>
                                        <p:cTn id="29" dur="1000"/>
                                        <p:tgtEl>
                                          <p:spTgt spid="24"/>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4000"/>
                                  </p:stCondLst>
                                  <p:childTnLst>
                                    <p:set>
                                      <p:cBhvr>
                                        <p:cTn id="36" dur="1" fill="hold">
                                          <p:stCondLst>
                                            <p:cond delay="0"/>
                                          </p:stCondLst>
                                        </p:cTn>
                                        <p:tgtEl>
                                          <p:spTgt spid="51">
                                            <p:txEl>
                                              <p:pRg st="0" end="0"/>
                                            </p:txEl>
                                          </p:spTgt>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nodeType="afterEffect">
                                  <p:stCondLst>
                                    <p:cond delay="2000"/>
                                  </p:stCondLst>
                                  <p:childTnLst>
                                    <p:set>
                                      <p:cBhvr>
                                        <p:cTn id="39" dur="1" fill="hold">
                                          <p:stCondLst>
                                            <p:cond delay="0"/>
                                          </p:stCondLst>
                                        </p:cTn>
                                        <p:tgtEl>
                                          <p:spTgt spid="51">
                                            <p:txEl>
                                              <p:pRg st="1" end="1"/>
                                            </p:txEl>
                                          </p:spTgt>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2000"/>
                                  </p:stCondLst>
                                  <p:childTnLst>
                                    <p:set>
                                      <p:cBhvr>
                                        <p:cTn id="42" dur="1" fill="hold">
                                          <p:stCondLst>
                                            <p:cond delay="0"/>
                                          </p:stCondLst>
                                        </p:cTn>
                                        <p:tgtEl>
                                          <p:spTgt spid="51">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26"/>
                                        </p:tgtEl>
                                        <p:attrNameLst>
                                          <p:attrName>style.visibility</p:attrName>
                                        </p:attrNameLst>
                                      </p:cBhvr>
                                      <p:to>
                                        <p:strVal val="visible"/>
                                      </p:to>
                                    </p:set>
                                    <p:anim calcmode="discrete" valueType="clr">
                                      <p:cBhvr override="childStyle">
                                        <p:cTn id="47" dur="1000"/>
                                        <p:tgtEl>
                                          <p:spTgt spid="26"/>
                                        </p:tgtEl>
                                        <p:attrNameLst>
                                          <p:attrName>style.color</p:attrName>
                                        </p:attrNameLst>
                                      </p:cBhvr>
                                      <p:tavLst>
                                        <p:tav tm="0">
                                          <p:val>
                                            <p:clrVal>
                                              <a:schemeClr val="tx2"/>
                                            </p:clrVal>
                                          </p:val>
                                        </p:tav>
                                        <p:tav tm="50000">
                                          <p:val>
                                            <p:clrVal>
                                              <a:schemeClr val="tx2"/>
                                            </p:clrVal>
                                          </p:val>
                                        </p:tav>
                                      </p:tavLst>
                                    </p:anim>
                                    <p:anim calcmode="discrete" valueType="clr">
                                      <p:cBhvr>
                                        <p:cTn id="48" dur="1000"/>
                                        <p:tgtEl>
                                          <p:spTgt spid="26"/>
                                        </p:tgtEl>
                                        <p:attrNameLst>
                                          <p:attrName>fillcolor</p:attrName>
                                        </p:attrNameLst>
                                      </p:cBhvr>
                                      <p:tavLst>
                                        <p:tav tm="0">
                                          <p:val>
                                            <p:clrVal>
                                              <a:schemeClr val="accent2"/>
                                            </p:clrVal>
                                          </p:val>
                                        </p:tav>
                                        <p:tav tm="50000">
                                          <p:val>
                                            <p:clrVal>
                                              <a:schemeClr val="hlink"/>
                                            </p:clrVal>
                                          </p:val>
                                        </p:tav>
                                      </p:tavLst>
                                    </p:anim>
                                    <p:set>
                                      <p:cBhvr>
                                        <p:cTn id="49" dur="1000"/>
                                        <p:tgtEl>
                                          <p:spTgt spid="26"/>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4000"/>
                                  </p:stCondLst>
                                  <p:childTnLst>
                                    <p:set>
                                      <p:cBhvr>
                                        <p:cTn id="56" dur="1" fill="hold">
                                          <p:stCondLst>
                                            <p:cond delay="0"/>
                                          </p:stCondLst>
                                        </p:cTn>
                                        <p:tgtEl>
                                          <p:spTgt spid="52">
                                            <p:txEl>
                                              <p:pRg st="0" end="0"/>
                                            </p:txEl>
                                          </p:spTgt>
                                        </p:tgtEl>
                                        <p:attrNameLst>
                                          <p:attrName>style.visibility</p:attrName>
                                        </p:attrNameLst>
                                      </p:cBhvr>
                                      <p:to>
                                        <p:strVal val="visible"/>
                                      </p:to>
                                    </p:set>
                                  </p:childTnLst>
                                </p:cTn>
                              </p:par>
                            </p:childTnLst>
                          </p:cTn>
                        </p:par>
                        <p:par>
                          <p:cTn id="57" fill="hold">
                            <p:stCondLst>
                              <p:cond delay="4000"/>
                            </p:stCondLst>
                            <p:childTnLst>
                              <p:par>
                                <p:cTn id="58" presetID="1" presetClass="entr" presetSubtype="0" fill="hold" nodeType="afterEffect">
                                  <p:stCondLst>
                                    <p:cond delay="2000"/>
                                  </p:stCondLst>
                                  <p:childTnLst>
                                    <p:set>
                                      <p:cBhvr>
                                        <p:cTn id="59" dur="1" fill="hold">
                                          <p:stCondLst>
                                            <p:cond delay="0"/>
                                          </p:stCondLst>
                                        </p:cTn>
                                        <p:tgtEl>
                                          <p:spTgt spid="52">
                                            <p:txEl>
                                              <p:pRg st="1" end="1"/>
                                            </p:txEl>
                                          </p:spTgt>
                                        </p:tgtEl>
                                        <p:attrNameLst>
                                          <p:attrName>style.visibility</p:attrName>
                                        </p:attrNameLst>
                                      </p:cBhvr>
                                      <p:to>
                                        <p:strVal val="visible"/>
                                      </p:to>
                                    </p:set>
                                  </p:childTnLst>
                                </p:cTn>
                              </p:par>
                            </p:childTnLst>
                          </p:cTn>
                        </p:par>
                        <p:par>
                          <p:cTn id="60" fill="hold">
                            <p:stCondLst>
                              <p:cond delay="6000"/>
                            </p:stCondLst>
                            <p:childTnLst>
                              <p:par>
                                <p:cTn id="61" presetID="1" presetClass="entr" presetSubtype="0" fill="hold" nodeType="afterEffect">
                                  <p:stCondLst>
                                    <p:cond delay="2000"/>
                                  </p:stCondLst>
                                  <p:childTnLst>
                                    <p:set>
                                      <p:cBhvr>
                                        <p:cTn id="62" dur="1" fill="hold">
                                          <p:stCondLst>
                                            <p:cond delay="0"/>
                                          </p:stCondLst>
                                        </p:cTn>
                                        <p:tgtEl>
                                          <p:spTgt spid="52">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27"/>
                                        </p:tgtEl>
                                        <p:attrNameLst>
                                          <p:attrName>style.visibility</p:attrName>
                                        </p:attrNameLst>
                                      </p:cBhvr>
                                      <p:to>
                                        <p:strVal val="visible"/>
                                      </p:to>
                                    </p:set>
                                    <p:anim calcmode="discrete" valueType="clr">
                                      <p:cBhvr override="childStyle">
                                        <p:cTn id="67" dur="1000"/>
                                        <p:tgtEl>
                                          <p:spTgt spid="27"/>
                                        </p:tgtEl>
                                        <p:attrNameLst>
                                          <p:attrName>style.color</p:attrName>
                                        </p:attrNameLst>
                                      </p:cBhvr>
                                      <p:tavLst>
                                        <p:tav tm="0">
                                          <p:val>
                                            <p:clrVal>
                                              <a:schemeClr val="tx2"/>
                                            </p:clrVal>
                                          </p:val>
                                        </p:tav>
                                        <p:tav tm="50000">
                                          <p:val>
                                            <p:clrVal>
                                              <a:schemeClr val="tx2"/>
                                            </p:clrVal>
                                          </p:val>
                                        </p:tav>
                                      </p:tavLst>
                                    </p:anim>
                                    <p:anim calcmode="discrete" valueType="clr">
                                      <p:cBhvr>
                                        <p:cTn id="68" dur="1000"/>
                                        <p:tgtEl>
                                          <p:spTgt spid="27"/>
                                        </p:tgtEl>
                                        <p:attrNameLst>
                                          <p:attrName>fillcolor</p:attrName>
                                        </p:attrNameLst>
                                      </p:cBhvr>
                                      <p:tavLst>
                                        <p:tav tm="0">
                                          <p:val>
                                            <p:clrVal>
                                              <a:schemeClr val="accent2"/>
                                            </p:clrVal>
                                          </p:val>
                                        </p:tav>
                                        <p:tav tm="50000">
                                          <p:val>
                                            <p:clrVal>
                                              <a:schemeClr val="hlink"/>
                                            </p:clrVal>
                                          </p:val>
                                        </p:tav>
                                      </p:tavLst>
                                    </p:anim>
                                    <p:set>
                                      <p:cBhvr>
                                        <p:cTn id="69" dur="1000"/>
                                        <p:tgtEl>
                                          <p:spTgt spid="27"/>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4"/>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4000"/>
                                  </p:stCondLst>
                                  <p:childTnLst>
                                    <p:set>
                                      <p:cBhvr>
                                        <p:cTn id="76" dur="1" fill="hold">
                                          <p:stCondLst>
                                            <p:cond delay="0"/>
                                          </p:stCondLst>
                                        </p:cTn>
                                        <p:tgtEl>
                                          <p:spTgt spid="53">
                                            <p:txEl>
                                              <p:pRg st="0" end="0"/>
                                            </p:txEl>
                                          </p:spTgt>
                                        </p:tgtEl>
                                        <p:attrNameLst>
                                          <p:attrName>style.visibility</p:attrName>
                                        </p:attrNameLst>
                                      </p:cBhvr>
                                      <p:to>
                                        <p:strVal val="visible"/>
                                      </p:to>
                                    </p:set>
                                  </p:childTnLst>
                                </p:cTn>
                              </p:par>
                            </p:childTnLst>
                          </p:cTn>
                        </p:par>
                        <p:par>
                          <p:cTn id="77" fill="hold">
                            <p:stCondLst>
                              <p:cond delay="4000"/>
                            </p:stCondLst>
                            <p:childTnLst>
                              <p:par>
                                <p:cTn id="78" presetID="1" presetClass="entr" presetSubtype="0" fill="hold" nodeType="afterEffect">
                                  <p:stCondLst>
                                    <p:cond delay="0"/>
                                  </p:stCondLst>
                                  <p:childTnLst>
                                    <p:set>
                                      <p:cBhvr>
                                        <p:cTn id="79" dur="1" fill="hold">
                                          <p:stCondLst>
                                            <p:cond delay="0"/>
                                          </p:stCondLst>
                                        </p:cTn>
                                        <p:tgtEl>
                                          <p:spTgt spid="53">
                                            <p:txEl>
                                              <p:pRg st="1" end="1"/>
                                            </p:txEl>
                                          </p:spTgt>
                                        </p:tgtEl>
                                        <p:attrNameLst>
                                          <p:attrName>style.visibility</p:attrName>
                                        </p:attrNameLst>
                                      </p:cBhvr>
                                      <p:to>
                                        <p:strVal val="visible"/>
                                      </p:to>
                                    </p:set>
                                  </p:childTnLst>
                                </p:cTn>
                              </p:par>
                            </p:childTnLst>
                          </p:cTn>
                        </p:par>
                        <p:par>
                          <p:cTn id="80" fill="hold">
                            <p:stCondLst>
                              <p:cond delay="4000"/>
                            </p:stCondLst>
                            <p:childTnLst>
                              <p:par>
                                <p:cTn id="81" presetID="1" presetClass="entr" presetSubtype="0" fill="hold" nodeType="afterEffect">
                                  <p:stCondLst>
                                    <p:cond delay="2000"/>
                                  </p:stCondLst>
                                  <p:childTnLst>
                                    <p:set>
                                      <p:cBhvr>
                                        <p:cTn id="82" dur="1" fill="hold">
                                          <p:stCondLst>
                                            <p:cond delay="0"/>
                                          </p:stCondLst>
                                        </p:cTn>
                                        <p:tgtEl>
                                          <p:spTgt spid="53">
                                            <p:txEl>
                                              <p:pRg st="2" end="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7" presetClass="entr" presetSubtype="0" fill="hold" grpId="0" nodeType="clickEffect">
                                  <p:stCondLst>
                                    <p:cond delay="0"/>
                                  </p:stCondLst>
                                  <p:iterate type="lt">
                                    <p:tmPct val="50000"/>
                                  </p:iterate>
                                  <p:childTnLst>
                                    <p:set>
                                      <p:cBhvr>
                                        <p:cTn id="86" dur="1" fill="hold">
                                          <p:stCondLst>
                                            <p:cond delay="0"/>
                                          </p:stCondLst>
                                        </p:cTn>
                                        <p:tgtEl>
                                          <p:spTgt spid="36"/>
                                        </p:tgtEl>
                                        <p:attrNameLst>
                                          <p:attrName>style.visibility</p:attrName>
                                        </p:attrNameLst>
                                      </p:cBhvr>
                                      <p:to>
                                        <p:strVal val="visible"/>
                                      </p:to>
                                    </p:set>
                                    <p:anim calcmode="discrete" valueType="clr">
                                      <p:cBhvr override="childStyle">
                                        <p:cTn id="87" dur="1000"/>
                                        <p:tgtEl>
                                          <p:spTgt spid="36"/>
                                        </p:tgtEl>
                                        <p:attrNameLst>
                                          <p:attrName>style.color</p:attrName>
                                        </p:attrNameLst>
                                      </p:cBhvr>
                                      <p:tavLst>
                                        <p:tav tm="0">
                                          <p:val>
                                            <p:clrVal>
                                              <a:schemeClr val="tx2"/>
                                            </p:clrVal>
                                          </p:val>
                                        </p:tav>
                                        <p:tav tm="50000">
                                          <p:val>
                                            <p:clrVal>
                                              <a:schemeClr val="tx2"/>
                                            </p:clrVal>
                                          </p:val>
                                        </p:tav>
                                      </p:tavLst>
                                    </p:anim>
                                    <p:anim calcmode="discrete" valueType="clr">
                                      <p:cBhvr>
                                        <p:cTn id="88" dur="1000"/>
                                        <p:tgtEl>
                                          <p:spTgt spid="36"/>
                                        </p:tgtEl>
                                        <p:attrNameLst>
                                          <p:attrName>fillcolor</p:attrName>
                                        </p:attrNameLst>
                                      </p:cBhvr>
                                      <p:tavLst>
                                        <p:tav tm="0">
                                          <p:val>
                                            <p:clrVal>
                                              <a:schemeClr val="accent2"/>
                                            </p:clrVal>
                                          </p:val>
                                        </p:tav>
                                        <p:tav tm="50000">
                                          <p:val>
                                            <p:clrVal>
                                              <a:schemeClr val="hlink"/>
                                            </p:clrVal>
                                          </p:val>
                                        </p:tav>
                                      </p:tavLst>
                                    </p:anim>
                                    <p:set>
                                      <p:cBhvr>
                                        <p:cTn id="89" dur="1000"/>
                                        <p:tgtEl>
                                          <p:spTgt spid="36"/>
                                        </p:tgtEl>
                                        <p:attrNameLst>
                                          <p:attrName>fill.type</p:attrName>
                                        </p:attrNameLst>
                                      </p:cBhvr>
                                      <p:to>
                                        <p:strVal val="solid"/>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45"/>
                                        </p:tgtEl>
                                        <p:attrNameLst>
                                          <p:attrName>style.visibility</p:attrName>
                                        </p:attrNameLst>
                                      </p:cBhvr>
                                      <p:to>
                                        <p:strVal val="visible"/>
                                      </p:to>
                                    </p:set>
                                  </p:childTnLst>
                                </p:cTn>
                              </p:par>
                            </p:childTnLst>
                          </p:cTn>
                        </p:par>
                        <p:par>
                          <p:cTn id="94" fill="hold">
                            <p:stCondLst>
                              <p:cond delay="0"/>
                            </p:stCondLst>
                            <p:childTnLst>
                              <p:par>
                                <p:cTn id="95" presetID="1" presetClass="entr" presetSubtype="0" fill="hold" nodeType="afterEffect">
                                  <p:stCondLst>
                                    <p:cond delay="4000"/>
                                  </p:stCondLst>
                                  <p:childTnLst>
                                    <p:set>
                                      <p:cBhvr>
                                        <p:cTn id="96" dur="1" fill="hold">
                                          <p:stCondLst>
                                            <p:cond delay="0"/>
                                          </p:stCondLst>
                                        </p:cTn>
                                        <p:tgtEl>
                                          <p:spTgt spid="54">
                                            <p:txEl>
                                              <p:pRg st="0" end="0"/>
                                            </p:txEl>
                                          </p:spTgt>
                                        </p:tgtEl>
                                        <p:attrNameLst>
                                          <p:attrName>style.visibility</p:attrName>
                                        </p:attrNameLst>
                                      </p:cBhvr>
                                      <p:to>
                                        <p:strVal val="visible"/>
                                      </p:to>
                                    </p:set>
                                  </p:childTnLst>
                                </p:cTn>
                              </p:par>
                            </p:childTnLst>
                          </p:cTn>
                        </p:par>
                        <p:par>
                          <p:cTn id="97" fill="hold">
                            <p:stCondLst>
                              <p:cond delay="4000"/>
                            </p:stCondLst>
                            <p:childTnLst>
                              <p:par>
                                <p:cTn id="98" presetID="1" presetClass="entr" presetSubtype="0" fill="hold" nodeType="afterEffect">
                                  <p:stCondLst>
                                    <p:cond delay="2000"/>
                                  </p:stCondLst>
                                  <p:childTnLst>
                                    <p:set>
                                      <p:cBhvr>
                                        <p:cTn id="99" dur="1" fill="hold">
                                          <p:stCondLst>
                                            <p:cond delay="0"/>
                                          </p:stCondLst>
                                        </p:cTn>
                                        <p:tgtEl>
                                          <p:spTgt spid="54">
                                            <p:txEl>
                                              <p:pRg st="1" end="1"/>
                                            </p:txEl>
                                          </p:spTgt>
                                        </p:tgtEl>
                                        <p:attrNameLst>
                                          <p:attrName>style.visibility</p:attrName>
                                        </p:attrNameLst>
                                      </p:cBhvr>
                                      <p:to>
                                        <p:strVal val="visible"/>
                                      </p:to>
                                    </p:set>
                                  </p:childTnLst>
                                </p:cTn>
                              </p:par>
                            </p:childTnLst>
                          </p:cTn>
                        </p:par>
                        <p:par>
                          <p:cTn id="100" fill="hold">
                            <p:stCondLst>
                              <p:cond delay="6000"/>
                            </p:stCondLst>
                            <p:childTnLst>
                              <p:par>
                                <p:cTn id="101" presetID="1" presetClass="entr" presetSubtype="0" fill="hold" nodeType="afterEffect">
                                  <p:stCondLst>
                                    <p:cond delay="2000"/>
                                  </p:stCondLst>
                                  <p:childTnLst>
                                    <p:set>
                                      <p:cBhvr>
                                        <p:cTn id="102"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7" presetClass="entr" presetSubtype="0" fill="hold" grpId="0" nodeType="clickEffect">
                                  <p:stCondLst>
                                    <p:cond delay="0"/>
                                  </p:stCondLst>
                                  <p:iterate type="lt">
                                    <p:tmPct val="50000"/>
                                  </p:iterate>
                                  <p:childTnLst>
                                    <p:set>
                                      <p:cBhvr>
                                        <p:cTn id="106" dur="1" fill="hold">
                                          <p:stCondLst>
                                            <p:cond delay="0"/>
                                          </p:stCondLst>
                                        </p:cTn>
                                        <p:tgtEl>
                                          <p:spTgt spid="37"/>
                                        </p:tgtEl>
                                        <p:attrNameLst>
                                          <p:attrName>style.visibility</p:attrName>
                                        </p:attrNameLst>
                                      </p:cBhvr>
                                      <p:to>
                                        <p:strVal val="visible"/>
                                      </p:to>
                                    </p:set>
                                    <p:anim calcmode="discrete" valueType="clr">
                                      <p:cBhvr override="childStyle">
                                        <p:cTn id="107" dur="1000"/>
                                        <p:tgtEl>
                                          <p:spTgt spid="37"/>
                                        </p:tgtEl>
                                        <p:attrNameLst>
                                          <p:attrName>style.color</p:attrName>
                                        </p:attrNameLst>
                                      </p:cBhvr>
                                      <p:tavLst>
                                        <p:tav tm="0">
                                          <p:val>
                                            <p:clrVal>
                                              <a:schemeClr val="tx2"/>
                                            </p:clrVal>
                                          </p:val>
                                        </p:tav>
                                        <p:tav tm="50000">
                                          <p:val>
                                            <p:clrVal>
                                              <a:schemeClr val="tx2"/>
                                            </p:clrVal>
                                          </p:val>
                                        </p:tav>
                                      </p:tavLst>
                                    </p:anim>
                                    <p:anim calcmode="discrete" valueType="clr">
                                      <p:cBhvr>
                                        <p:cTn id="108" dur="1000"/>
                                        <p:tgtEl>
                                          <p:spTgt spid="37"/>
                                        </p:tgtEl>
                                        <p:attrNameLst>
                                          <p:attrName>fillcolor</p:attrName>
                                        </p:attrNameLst>
                                      </p:cBhvr>
                                      <p:tavLst>
                                        <p:tav tm="0">
                                          <p:val>
                                            <p:clrVal>
                                              <a:schemeClr val="accent2"/>
                                            </p:clrVal>
                                          </p:val>
                                        </p:tav>
                                        <p:tav tm="50000">
                                          <p:val>
                                            <p:clrVal>
                                              <a:schemeClr val="hlink"/>
                                            </p:clrVal>
                                          </p:val>
                                        </p:tav>
                                      </p:tavLst>
                                    </p:anim>
                                    <p:set>
                                      <p:cBhvr>
                                        <p:cTn id="109" dur="1000"/>
                                        <p:tgtEl>
                                          <p:spTgt spid="37"/>
                                        </p:tgtEl>
                                        <p:attrNameLst>
                                          <p:attrName>fill.type</p:attrName>
                                        </p:attrNameLst>
                                      </p:cBhvr>
                                      <p:to>
                                        <p:strVal val="solid"/>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childTnLst>
                                </p:cTn>
                              </p:par>
                            </p:childTnLst>
                          </p:cTn>
                        </p:par>
                        <p:par>
                          <p:cTn id="114" fill="hold">
                            <p:stCondLst>
                              <p:cond delay="0"/>
                            </p:stCondLst>
                            <p:childTnLst>
                              <p:par>
                                <p:cTn id="115" presetID="1" presetClass="entr" presetSubtype="0" fill="hold" nodeType="afterEffect">
                                  <p:stCondLst>
                                    <p:cond delay="4000"/>
                                  </p:stCondLst>
                                  <p:childTnLst>
                                    <p:set>
                                      <p:cBhvr>
                                        <p:cTn id="116" dur="1" fill="hold">
                                          <p:stCondLst>
                                            <p:cond delay="0"/>
                                          </p:stCondLst>
                                        </p:cTn>
                                        <p:tgtEl>
                                          <p:spTgt spid="55">
                                            <p:txEl>
                                              <p:pRg st="0" end="0"/>
                                            </p:txEl>
                                          </p:spTgt>
                                        </p:tgtEl>
                                        <p:attrNameLst>
                                          <p:attrName>style.visibility</p:attrName>
                                        </p:attrNameLst>
                                      </p:cBhvr>
                                      <p:to>
                                        <p:strVal val="visible"/>
                                      </p:to>
                                    </p:set>
                                  </p:childTnLst>
                                </p:cTn>
                              </p:par>
                            </p:childTnLst>
                          </p:cTn>
                        </p:par>
                        <p:par>
                          <p:cTn id="117" fill="hold">
                            <p:stCondLst>
                              <p:cond delay="4000"/>
                            </p:stCondLst>
                            <p:childTnLst>
                              <p:par>
                                <p:cTn id="118" presetID="1" presetClass="entr" presetSubtype="0" fill="hold" nodeType="afterEffect">
                                  <p:stCondLst>
                                    <p:cond delay="2000"/>
                                  </p:stCondLst>
                                  <p:childTnLst>
                                    <p:set>
                                      <p:cBhvr>
                                        <p:cTn id="119" dur="1" fill="hold">
                                          <p:stCondLst>
                                            <p:cond delay="0"/>
                                          </p:stCondLst>
                                        </p:cTn>
                                        <p:tgtEl>
                                          <p:spTgt spid="55">
                                            <p:txEl>
                                              <p:pRg st="1" end="1"/>
                                            </p:txEl>
                                          </p:spTgt>
                                        </p:tgtEl>
                                        <p:attrNameLst>
                                          <p:attrName>style.visibility</p:attrName>
                                        </p:attrNameLst>
                                      </p:cBhvr>
                                      <p:to>
                                        <p:strVal val="visible"/>
                                      </p:to>
                                    </p:set>
                                  </p:childTnLst>
                                </p:cTn>
                              </p:par>
                            </p:childTnLst>
                          </p:cTn>
                        </p:par>
                        <p:par>
                          <p:cTn id="120" fill="hold">
                            <p:stCondLst>
                              <p:cond delay="6000"/>
                            </p:stCondLst>
                            <p:childTnLst>
                              <p:par>
                                <p:cTn id="121" presetID="1" presetClass="entr" presetSubtype="0" fill="hold" nodeType="afterEffect">
                                  <p:stCondLst>
                                    <p:cond delay="2000"/>
                                  </p:stCondLst>
                                  <p:childTnLst>
                                    <p:set>
                                      <p:cBhvr>
                                        <p:cTn id="122"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7"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5</a:t>
            </a:fld>
            <a:endParaRPr lang="de-DE" dirty="0"/>
          </a:p>
        </p:txBody>
      </p:sp>
      <p:sp>
        <p:nvSpPr>
          <p:cNvPr id="20" name="Titel 19"/>
          <p:cNvSpPr>
            <a:spLocks noGrp="1"/>
          </p:cNvSpPr>
          <p:nvPr>
            <p:ph type="ctrTitle" sz="quarter"/>
          </p:nvPr>
        </p:nvSpPr>
        <p:spPr>
          <a:xfrm>
            <a:off x="539552" y="557808"/>
            <a:ext cx="7772400" cy="1143000"/>
          </a:xfrm>
        </p:spPr>
        <p:txBody>
          <a:bodyPr/>
          <a:lstStyle/>
          <a:p>
            <a:pPr algn="ctr"/>
            <a:r>
              <a:rPr lang="de-CH" sz="5200" dirty="0" smtClean="0"/>
              <a:t>Eingemauert</a:t>
            </a:r>
            <a:endParaRPr lang="de-CH" sz="5200" dirty="0"/>
          </a:p>
        </p:txBody>
      </p:sp>
      <p:sp>
        <p:nvSpPr>
          <p:cNvPr id="14" name="Textfeld 13"/>
          <p:cNvSpPr txBox="1"/>
          <p:nvPr/>
        </p:nvSpPr>
        <p:spPr>
          <a:xfrm>
            <a:off x="6300192" y="6567155"/>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pic>
        <p:nvPicPr>
          <p:cNvPr id="25" name="Grafik 24" descr="Mauer aufgebrochen.jpg"/>
          <p:cNvPicPr>
            <a:picLocks noChangeAspect="1"/>
          </p:cNvPicPr>
          <p:nvPr/>
        </p:nvPicPr>
        <p:blipFill>
          <a:blip r:embed="rId3" cstate="print">
            <a:clrChange>
              <a:clrFrom>
                <a:srgbClr val="FEFEFE"/>
              </a:clrFrom>
              <a:clrTo>
                <a:srgbClr val="FEFEFE">
                  <a:alpha val="0"/>
                </a:srgbClr>
              </a:clrTo>
            </a:clrChange>
          </a:blip>
          <a:stretch>
            <a:fillRect/>
          </a:stretch>
        </p:blipFill>
        <p:spPr>
          <a:xfrm>
            <a:off x="-100937" y="1169368"/>
            <a:ext cx="9497473" cy="5688632"/>
          </a:xfrm>
          <a:prstGeom prst="snip2DiagRect">
            <a:avLst/>
          </a:prstGeom>
          <a:ln>
            <a:noFill/>
          </a:ln>
          <a:effectLst>
            <a:softEdge rad="635000"/>
          </a:effectLst>
        </p:spPr>
      </p:pic>
      <p:pic>
        <p:nvPicPr>
          <p:cNvPr id="29" name="Grafik 28" descr="Shatterhand und Winnetou.jpg"/>
          <p:cNvPicPr>
            <a:picLocks noChangeAspect="1"/>
          </p:cNvPicPr>
          <p:nvPr/>
        </p:nvPicPr>
        <p:blipFill>
          <a:blip r:embed="rId4" cstate="print"/>
          <a:stretch>
            <a:fillRect/>
          </a:stretch>
        </p:blipFill>
        <p:spPr>
          <a:xfrm>
            <a:off x="1259632" y="3407979"/>
            <a:ext cx="1800199" cy="2997091"/>
          </a:xfrm>
          <a:prstGeom prst="rect">
            <a:avLst/>
          </a:prstGeom>
          <a:ln>
            <a:noFill/>
          </a:ln>
          <a:effectLst>
            <a:softEdge rad="127000"/>
          </a:effectLst>
        </p:spPr>
      </p:pic>
      <p:pic>
        <p:nvPicPr>
          <p:cNvPr id="30" name="Grafik 29" descr="TAU 016 - Menschenjäger.jpg"/>
          <p:cNvPicPr>
            <a:picLocks noChangeAspect="1"/>
          </p:cNvPicPr>
          <p:nvPr/>
        </p:nvPicPr>
        <p:blipFill>
          <a:blip r:embed="rId5" cstate="print"/>
          <a:stretch>
            <a:fillRect/>
          </a:stretch>
        </p:blipFill>
        <p:spPr>
          <a:xfrm>
            <a:off x="2699792" y="3055518"/>
            <a:ext cx="2088232" cy="3469826"/>
          </a:xfrm>
          <a:prstGeom prst="snip2SameRect">
            <a:avLst>
              <a:gd name="adj1" fmla="val 16667"/>
              <a:gd name="adj2" fmla="val 0"/>
            </a:avLst>
          </a:prstGeom>
          <a:effectLst>
            <a:softEdge rad="317500"/>
          </a:effectLst>
        </p:spPr>
      </p:pic>
      <p:pic>
        <p:nvPicPr>
          <p:cNvPr id="31" name="Grafik 30" descr="sonne.jpg"/>
          <p:cNvPicPr>
            <a:picLocks noChangeAspect="1"/>
          </p:cNvPicPr>
          <p:nvPr/>
        </p:nvPicPr>
        <p:blipFill>
          <a:blip r:embed="rId6" cstate="print"/>
          <a:stretch>
            <a:fillRect/>
          </a:stretch>
        </p:blipFill>
        <p:spPr>
          <a:xfrm>
            <a:off x="1475655" y="1628800"/>
            <a:ext cx="2976331" cy="2232248"/>
          </a:xfrm>
          <a:prstGeom prst="rect">
            <a:avLst/>
          </a:prstGeom>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0"/>
                                        </p:tgtEl>
                                        <p:attrNameLst>
                                          <p:attrName>style.visibility</p:attrName>
                                        </p:attrNameLst>
                                      </p:cBhvr>
                                      <p:to>
                                        <p:strVal val="visible"/>
                                      </p:to>
                                    </p:set>
                                    <p:anim calcmode="discrete" valueType="clr">
                                      <p:cBhvr override="childStyle">
                                        <p:cTn id="7" dur="1000"/>
                                        <p:tgtEl>
                                          <p:spTgt spid="20"/>
                                        </p:tgtEl>
                                        <p:attrNameLst>
                                          <p:attrName>style.color</p:attrName>
                                        </p:attrNameLst>
                                      </p:cBhvr>
                                      <p:tavLst>
                                        <p:tav tm="0">
                                          <p:val>
                                            <p:clrVal>
                                              <a:schemeClr val="tx2"/>
                                            </p:clrVal>
                                          </p:val>
                                        </p:tav>
                                        <p:tav tm="50000">
                                          <p:val>
                                            <p:clrVal>
                                              <a:schemeClr val="tx2"/>
                                            </p:clrVal>
                                          </p:val>
                                        </p:tav>
                                      </p:tavLst>
                                    </p:anim>
                                    <p:anim calcmode="discrete" valueType="clr">
                                      <p:cBhvr>
                                        <p:cTn id="8" dur="1000"/>
                                        <p:tgtEl>
                                          <p:spTgt spid="20"/>
                                        </p:tgtEl>
                                        <p:attrNameLst>
                                          <p:attrName>fillcolor</p:attrName>
                                        </p:attrNameLst>
                                      </p:cBhvr>
                                      <p:tavLst>
                                        <p:tav tm="0">
                                          <p:val>
                                            <p:clrVal>
                                              <a:schemeClr val="accent2"/>
                                            </p:clrVal>
                                          </p:val>
                                        </p:tav>
                                        <p:tav tm="50000">
                                          <p:val>
                                            <p:clrVal>
                                              <a:schemeClr val="hlink"/>
                                            </p:clrVal>
                                          </p:val>
                                        </p:tav>
                                      </p:tavLst>
                                    </p:anim>
                                    <p:set>
                                      <p:cBhvr>
                                        <p:cTn id="9" dur="1000"/>
                                        <p:tgtEl>
                                          <p:spTgt spid="20"/>
                                        </p:tgtEl>
                                        <p:attrNameLst>
                                          <p:attrName>fill.type</p:attrName>
                                        </p:attrNameLst>
                                      </p:cBhvr>
                                      <p:to>
                                        <p:strVal val="solid"/>
                                      </p:to>
                                    </p:set>
                                  </p:childTnLst>
                                </p:cTn>
                              </p:par>
                            </p:childTnLst>
                          </p:cTn>
                        </p:par>
                        <p:par>
                          <p:cTn id="10" fill="hold">
                            <p:stCondLst>
                              <p:cond delay="6000"/>
                            </p:stCondLst>
                            <p:childTnLst>
                              <p:par>
                                <p:cTn id="11" presetID="10"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0"/>
                                        <p:tgtEl>
                                          <p:spTgt spid="31"/>
                                        </p:tgtEl>
                                      </p:cBhvr>
                                    </p:animEffect>
                                  </p:childTnLst>
                                </p:cTn>
                              </p:par>
                            </p:childTnLst>
                          </p:cTn>
                        </p:par>
                        <p:par>
                          <p:cTn id="17" fill="hold">
                            <p:stCondLst>
                              <p:cond delay="110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0"/>
                                        <p:tgtEl>
                                          <p:spTgt spid="29"/>
                                        </p:tgtEl>
                                      </p:cBhvr>
                                    </p:animEffect>
                                  </p:childTnLst>
                                </p:cTn>
                              </p:par>
                            </p:childTnLst>
                          </p:cTn>
                        </p:par>
                        <p:par>
                          <p:cTn id="21" fill="hold">
                            <p:stCondLst>
                              <p:cond delay="1600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289048" y="116632"/>
            <a:ext cx="5221088" cy="1152128"/>
          </a:xfrm>
        </p:spPr>
        <p:txBody>
          <a:bodyPr/>
          <a:lstStyle/>
          <a:p>
            <a:pPr algn="ctr"/>
            <a:r>
              <a:rPr lang="de-CH" sz="5600" dirty="0" smtClean="0"/>
              <a:t>Vier Mauern</a:t>
            </a:r>
            <a:endParaRPr lang="de-CH" sz="5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6</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grpSp>
        <p:nvGrpSpPr>
          <p:cNvPr id="17" name="Gruppieren 16"/>
          <p:cNvGrpSpPr/>
          <p:nvPr/>
        </p:nvGrpSpPr>
        <p:grpSpPr>
          <a:xfrm>
            <a:off x="2704478" y="1700808"/>
            <a:ext cx="3019650" cy="2827770"/>
            <a:chOff x="2483768" y="1753358"/>
            <a:chExt cx="3019650" cy="2827770"/>
          </a:xfrm>
        </p:grpSpPr>
        <p:pic>
          <p:nvPicPr>
            <p:cNvPr id="15" name="Grafik 14" descr="Winnetou.jpg"/>
            <p:cNvPicPr>
              <a:picLocks noChangeAspect="1"/>
            </p:cNvPicPr>
            <p:nvPr/>
          </p:nvPicPr>
          <p:blipFill>
            <a:blip r:embed="rId2" cstate="print"/>
            <a:stretch>
              <a:fillRect/>
            </a:stretch>
          </p:blipFill>
          <p:spPr>
            <a:xfrm>
              <a:off x="2483768" y="2060848"/>
              <a:ext cx="1890210" cy="2520280"/>
            </a:xfrm>
            <a:prstGeom prst="ellipse">
              <a:avLst/>
            </a:prstGeom>
            <a:ln>
              <a:noFill/>
            </a:ln>
            <a:effectLst>
              <a:softEdge rad="112500"/>
            </a:effectLst>
          </p:spPr>
        </p:pic>
        <p:pic>
          <p:nvPicPr>
            <p:cNvPr id="16" name="Grafik 15" descr="Old Schatterhand.jpg"/>
            <p:cNvPicPr>
              <a:picLocks noChangeAspect="1"/>
            </p:cNvPicPr>
            <p:nvPr/>
          </p:nvPicPr>
          <p:blipFill>
            <a:blip r:embed="rId3" cstate="print"/>
            <a:stretch>
              <a:fillRect/>
            </a:stretch>
          </p:blipFill>
          <p:spPr>
            <a:xfrm>
              <a:off x="3708290" y="1753358"/>
              <a:ext cx="1795128" cy="2393504"/>
            </a:xfrm>
            <a:prstGeom prst="ellipse">
              <a:avLst/>
            </a:prstGeom>
            <a:ln>
              <a:noFill/>
            </a:ln>
            <a:effectLst>
              <a:softEdge rad="112500"/>
            </a:effectLst>
          </p:spPr>
        </p:pic>
      </p:grpSp>
      <p:pic>
        <p:nvPicPr>
          <p:cNvPr id="18" name="Grafik 17" descr="Mauer 1.bmp"/>
          <p:cNvPicPr>
            <a:picLocks noChangeAspect="1"/>
          </p:cNvPicPr>
          <p:nvPr/>
        </p:nvPicPr>
        <p:blipFill>
          <a:blip r:embed="rId4" cstate="print">
            <a:lum bright="40000"/>
          </a:blip>
          <a:stretch>
            <a:fillRect/>
          </a:stretch>
        </p:blipFill>
        <p:spPr>
          <a:xfrm>
            <a:off x="323528" y="3614885"/>
            <a:ext cx="4608512" cy="2118371"/>
          </a:xfrm>
          <a:prstGeom prst="rect">
            <a:avLst/>
          </a:prstGeom>
        </p:spPr>
      </p:pic>
      <p:sp>
        <p:nvSpPr>
          <p:cNvPr id="25" name="Textfeld 24"/>
          <p:cNvSpPr txBox="1"/>
          <p:nvPr/>
        </p:nvSpPr>
        <p:spPr>
          <a:xfrm>
            <a:off x="1187624" y="3789040"/>
            <a:ext cx="2659702" cy="1815882"/>
          </a:xfrm>
          <a:prstGeom prst="rect">
            <a:avLst/>
          </a:prstGeom>
          <a:noFill/>
        </p:spPr>
        <p:txBody>
          <a:bodyPr wrap="non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Bücher</a:t>
            </a:r>
            <a:b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Medien</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289048" y="116632"/>
            <a:ext cx="5221088" cy="1152128"/>
          </a:xfrm>
        </p:spPr>
        <p:txBody>
          <a:bodyPr/>
          <a:lstStyle/>
          <a:p>
            <a:pPr algn="ctr"/>
            <a:r>
              <a:rPr lang="de-CH" sz="5600" dirty="0" smtClean="0"/>
              <a:t>Vier Mauern</a:t>
            </a:r>
            <a:endParaRPr lang="de-CH" sz="5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7</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grpSp>
        <p:nvGrpSpPr>
          <p:cNvPr id="19" name="Gruppieren 18"/>
          <p:cNvGrpSpPr/>
          <p:nvPr/>
        </p:nvGrpSpPr>
        <p:grpSpPr>
          <a:xfrm>
            <a:off x="2704478" y="1700808"/>
            <a:ext cx="3019650" cy="2827770"/>
            <a:chOff x="2483768" y="1753358"/>
            <a:chExt cx="3019650" cy="2827770"/>
          </a:xfrm>
        </p:grpSpPr>
        <p:pic>
          <p:nvPicPr>
            <p:cNvPr id="20" name="Grafik 19" descr="Winnetou.jpg"/>
            <p:cNvPicPr>
              <a:picLocks noChangeAspect="1"/>
            </p:cNvPicPr>
            <p:nvPr/>
          </p:nvPicPr>
          <p:blipFill>
            <a:blip r:embed="rId2" cstate="print"/>
            <a:stretch>
              <a:fillRect/>
            </a:stretch>
          </p:blipFill>
          <p:spPr>
            <a:xfrm>
              <a:off x="2483768" y="2060848"/>
              <a:ext cx="1890210" cy="2520280"/>
            </a:xfrm>
            <a:prstGeom prst="ellipse">
              <a:avLst/>
            </a:prstGeom>
            <a:ln>
              <a:noFill/>
            </a:ln>
            <a:effectLst>
              <a:softEdge rad="112500"/>
            </a:effectLst>
          </p:spPr>
        </p:pic>
        <p:pic>
          <p:nvPicPr>
            <p:cNvPr id="21" name="Grafik 20" descr="Old Schatterhand.jpg"/>
            <p:cNvPicPr>
              <a:picLocks noChangeAspect="1"/>
            </p:cNvPicPr>
            <p:nvPr/>
          </p:nvPicPr>
          <p:blipFill>
            <a:blip r:embed="rId3" cstate="print"/>
            <a:stretch>
              <a:fillRect/>
            </a:stretch>
          </p:blipFill>
          <p:spPr>
            <a:xfrm>
              <a:off x="3708290" y="1753358"/>
              <a:ext cx="1795128" cy="2393504"/>
            </a:xfrm>
            <a:prstGeom prst="ellipse">
              <a:avLst/>
            </a:prstGeom>
            <a:ln>
              <a:noFill/>
            </a:ln>
            <a:effectLst>
              <a:softEdge rad="112500"/>
            </a:effectLst>
          </p:spPr>
        </p:pic>
      </p:grpSp>
      <p:grpSp>
        <p:nvGrpSpPr>
          <p:cNvPr id="11" name="Gruppieren 10"/>
          <p:cNvGrpSpPr/>
          <p:nvPr/>
        </p:nvGrpSpPr>
        <p:grpSpPr>
          <a:xfrm>
            <a:off x="323528" y="3614885"/>
            <a:ext cx="4608512" cy="2118371"/>
            <a:chOff x="323528" y="3614885"/>
            <a:chExt cx="4608512" cy="2118371"/>
          </a:xfrm>
        </p:grpSpPr>
        <p:pic>
          <p:nvPicPr>
            <p:cNvPr id="18" name="Grafik 17" descr="Mauer 1.bmp"/>
            <p:cNvPicPr>
              <a:picLocks noChangeAspect="1"/>
            </p:cNvPicPr>
            <p:nvPr/>
          </p:nvPicPr>
          <p:blipFill>
            <a:blip r:embed="rId4" cstate="print">
              <a:lum bright="40000"/>
            </a:blip>
            <a:stretch>
              <a:fillRect/>
            </a:stretch>
          </p:blipFill>
          <p:spPr>
            <a:xfrm>
              <a:off x="323528" y="3614885"/>
              <a:ext cx="4608512" cy="2118371"/>
            </a:xfrm>
            <a:prstGeom prst="rect">
              <a:avLst/>
            </a:prstGeom>
          </p:spPr>
        </p:pic>
        <p:sp>
          <p:nvSpPr>
            <p:cNvPr id="25" name="Textfeld 24"/>
            <p:cNvSpPr txBox="1"/>
            <p:nvPr/>
          </p:nvSpPr>
          <p:spPr>
            <a:xfrm>
              <a:off x="1187624" y="3789040"/>
              <a:ext cx="2659702" cy="1815882"/>
            </a:xfrm>
            <a:prstGeom prst="rect">
              <a:avLst/>
            </a:prstGeom>
            <a:noFill/>
          </p:spPr>
          <p:txBody>
            <a:bodyPr wrap="non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Bücher</a:t>
              </a:r>
              <a:b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Medien</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pic>
        <p:nvPicPr>
          <p:cNvPr id="12" name="Grafik 11" descr="Mauer 1.bmp"/>
          <p:cNvPicPr>
            <a:picLocks noChangeAspect="1"/>
          </p:cNvPicPr>
          <p:nvPr/>
        </p:nvPicPr>
        <p:blipFill>
          <a:blip r:embed="rId4" cstate="print">
            <a:lum bright="40000"/>
          </a:blip>
          <a:stretch>
            <a:fillRect/>
          </a:stretch>
        </p:blipFill>
        <p:spPr>
          <a:xfrm>
            <a:off x="2411760" y="2318741"/>
            <a:ext cx="8928992" cy="2236681"/>
          </a:xfrm>
          <a:prstGeom prst="rect">
            <a:avLst/>
          </a:prstGeom>
          <a:scene3d>
            <a:camera prst="isometricOffAxis2Right"/>
            <a:lightRig rig="threePt" dir="t"/>
          </a:scene3d>
        </p:spPr>
      </p:pic>
      <p:sp>
        <p:nvSpPr>
          <p:cNvPr id="22" name="Textfeld 21"/>
          <p:cNvSpPr txBox="1"/>
          <p:nvPr/>
        </p:nvSpPr>
        <p:spPr>
          <a:xfrm rot="19638020">
            <a:off x="5631823" y="2529885"/>
            <a:ext cx="3712550" cy="954107"/>
          </a:xfrm>
          <a:prstGeom prst="rect">
            <a:avLst/>
          </a:prstGeom>
          <a:noFill/>
        </p:spPr>
        <p:txBody>
          <a:bodyPr wrap="squar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Natur</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Mauer 1.bmp"/>
          <p:cNvPicPr>
            <a:picLocks noChangeAspect="1"/>
          </p:cNvPicPr>
          <p:nvPr/>
        </p:nvPicPr>
        <p:blipFill>
          <a:blip r:embed="rId2" cstate="print">
            <a:lum bright="30000"/>
          </a:blip>
          <a:stretch>
            <a:fillRect/>
          </a:stretch>
        </p:blipFill>
        <p:spPr>
          <a:xfrm>
            <a:off x="-581046" y="2102717"/>
            <a:ext cx="6161158" cy="2592288"/>
          </a:xfrm>
          <a:prstGeom prst="rect">
            <a:avLst/>
          </a:prstGeom>
          <a:scene3d>
            <a:camera prst="isometricRightUp"/>
            <a:lightRig rig="threePt" dir="t"/>
          </a:scene3d>
        </p:spPr>
      </p:pic>
      <p:sp>
        <p:nvSpPr>
          <p:cNvPr id="2" name="Titel 1"/>
          <p:cNvSpPr>
            <a:spLocks noGrp="1"/>
          </p:cNvSpPr>
          <p:nvPr>
            <p:ph type="ctrTitle" sz="quarter"/>
          </p:nvPr>
        </p:nvSpPr>
        <p:spPr>
          <a:xfrm>
            <a:off x="-289048" y="116632"/>
            <a:ext cx="5221088" cy="1152128"/>
          </a:xfrm>
        </p:spPr>
        <p:txBody>
          <a:bodyPr/>
          <a:lstStyle/>
          <a:p>
            <a:pPr algn="ctr"/>
            <a:r>
              <a:rPr lang="de-CH" sz="5600" dirty="0" smtClean="0"/>
              <a:t>Vier Mauern</a:t>
            </a:r>
            <a:endParaRPr lang="de-CH" sz="5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8</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grpSp>
        <p:nvGrpSpPr>
          <p:cNvPr id="3" name="Gruppieren 16"/>
          <p:cNvGrpSpPr/>
          <p:nvPr/>
        </p:nvGrpSpPr>
        <p:grpSpPr>
          <a:xfrm>
            <a:off x="2704478" y="1700808"/>
            <a:ext cx="3019650" cy="2827770"/>
            <a:chOff x="2483768" y="1753358"/>
            <a:chExt cx="3019650" cy="2827770"/>
          </a:xfrm>
        </p:grpSpPr>
        <p:pic>
          <p:nvPicPr>
            <p:cNvPr id="15" name="Grafik 14" descr="Winnetou.jpg"/>
            <p:cNvPicPr>
              <a:picLocks noChangeAspect="1"/>
            </p:cNvPicPr>
            <p:nvPr/>
          </p:nvPicPr>
          <p:blipFill>
            <a:blip r:embed="rId3" cstate="print"/>
            <a:stretch>
              <a:fillRect/>
            </a:stretch>
          </p:blipFill>
          <p:spPr>
            <a:xfrm>
              <a:off x="2483768" y="2060848"/>
              <a:ext cx="1890210" cy="2520280"/>
            </a:xfrm>
            <a:prstGeom prst="ellipse">
              <a:avLst/>
            </a:prstGeom>
            <a:ln>
              <a:noFill/>
            </a:ln>
            <a:effectLst>
              <a:softEdge rad="112500"/>
            </a:effectLst>
          </p:spPr>
        </p:pic>
        <p:pic>
          <p:nvPicPr>
            <p:cNvPr id="16" name="Grafik 15" descr="Old Schatterhand.jpg"/>
            <p:cNvPicPr>
              <a:picLocks noChangeAspect="1"/>
            </p:cNvPicPr>
            <p:nvPr/>
          </p:nvPicPr>
          <p:blipFill>
            <a:blip r:embed="rId4" cstate="print"/>
            <a:stretch>
              <a:fillRect/>
            </a:stretch>
          </p:blipFill>
          <p:spPr>
            <a:xfrm>
              <a:off x="3708290" y="1753358"/>
              <a:ext cx="1795128" cy="2393504"/>
            </a:xfrm>
            <a:prstGeom prst="ellipse">
              <a:avLst/>
            </a:prstGeom>
            <a:ln>
              <a:noFill/>
            </a:ln>
            <a:effectLst>
              <a:softEdge rad="112500"/>
            </a:effectLst>
          </p:spPr>
        </p:pic>
      </p:grpSp>
      <p:grpSp>
        <p:nvGrpSpPr>
          <p:cNvPr id="17" name="Gruppieren 16"/>
          <p:cNvGrpSpPr/>
          <p:nvPr/>
        </p:nvGrpSpPr>
        <p:grpSpPr>
          <a:xfrm>
            <a:off x="323528" y="2318741"/>
            <a:ext cx="11017224" cy="3414515"/>
            <a:chOff x="323528" y="2318741"/>
            <a:chExt cx="11017224" cy="3414515"/>
          </a:xfrm>
        </p:grpSpPr>
        <p:grpSp>
          <p:nvGrpSpPr>
            <p:cNvPr id="4" name="Gruppieren 10"/>
            <p:cNvGrpSpPr/>
            <p:nvPr/>
          </p:nvGrpSpPr>
          <p:grpSpPr>
            <a:xfrm>
              <a:off x="323528" y="3614885"/>
              <a:ext cx="4608512" cy="2118371"/>
              <a:chOff x="323528" y="3614885"/>
              <a:chExt cx="4608512" cy="2118371"/>
            </a:xfrm>
          </p:grpSpPr>
          <p:pic>
            <p:nvPicPr>
              <p:cNvPr id="18" name="Grafik 17" descr="Mauer 1.bmp"/>
              <p:cNvPicPr>
                <a:picLocks noChangeAspect="1"/>
              </p:cNvPicPr>
              <p:nvPr/>
            </p:nvPicPr>
            <p:blipFill>
              <a:blip r:embed="rId2" cstate="print">
                <a:lum bright="40000"/>
              </a:blip>
              <a:stretch>
                <a:fillRect/>
              </a:stretch>
            </p:blipFill>
            <p:spPr>
              <a:xfrm>
                <a:off x="323528" y="3614885"/>
                <a:ext cx="4608512" cy="2118371"/>
              </a:xfrm>
              <a:prstGeom prst="rect">
                <a:avLst/>
              </a:prstGeom>
            </p:spPr>
          </p:pic>
          <p:sp>
            <p:nvSpPr>
              <p:cNvPr id="25" name="Textfeld 24"/>
              <p:cNvSpPr txBox="1"/>
              <p:nvPr/>
            </p:nvSpPr>
            <p:spPr>
              <a:xfrm>
                <a:off x="1187624" y="3789040"/>
                <a:ext cx="2659702" cy="1815882"/>
              </a:xfrm>
              <a:prstGeom prst="rect">
                <a:avLst/>
              </a:prstGeom>
              <a:noFill/>
            </p:spPr>
            <p:txBody>
              <a:bodyPr wrap="non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Bücher</a:t>
                </a:r>
                <a:b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Medien</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pic>
          <p:nvPicPr>
            <p:cNvPr id="12" name="Grafik 11" descr="Mauer 1.bmp"/>
            <p:cNvPicPr>
              <a:picLocks noChangeAspect="1"/>
            </p:cNvPicPr>
            <p:nvPr/>
          </p:nvPicPr>
          <p:blipFill>
            <a:blip r:embed="rId2" cstate="print">
              <a:lum bright="40000"/>
            </a:blip>
            <a:stretch>
              <a:fillRect/>
            </a:stretch>
          </p:blipFill>
          <p:spPr>
            <a:xfrm>
              <a:off x="2411760" y="2318741"/>
              <a:ext cx="8928992" cy="2236681"/>
            </a:xfrm>
            <a:prstGeom prst="rect">
              <a:avLst/>
            </a:prstGeom>
            <a:scene3d>
              <a:camera prst="isometricOffAxis2Right"/>
              <a:lightRig rig="threePt" dir="t"/>
            </a:scene3d>
          </p:spPr>
        </p:pic>
        <p:sp>
          <p:nvSpPr>
            <p:cNvPr id="13" name="Textfeld 12"/>
            <p:cNvSpPr txBox="1"/>
            <p:nvPr/>
          </p:nvSpPr>
          <p:spPr>
            <a:xfrm rot="19638020">
              <a:off x="5631823" y="2529885"/>
              <a:ext cx="3712550" cy="954107"/>
            </a:xfrm>
            <a:prstGeom prst="rect">
              <a:avLst/>
            </a:prstGeom>
            <a:noFill/>
          </p:spPr>
          <p:txBody>
            <a:bodyPr wrap="squar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Natur</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
        <p:nvSpPr>
          <p:cNvPr id="20" name="Textfeld 19"/>
          <p:cNvSpPr txBox="1"/>
          <p:nvPr/>
        </p:nvSpPr>
        <p:spPr>
          <a:xfrm rot="19638020">
            <a:off x="1156050" y="2241871"/>
            <a:ext cx="2742047" cy="954107"/>
          </a:xfrm>
          <a:prstGeom prst="rect">
            <a:avLst/>
          </a:prstGeom>
          <a:noFill/>
        </p:spPr>
        <p:txBody>
          <a:bodyPr wrap="squar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Kultur</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Mauer 1.bmp"/>
          <p:cNvPicPr>
            <a:picLocks noChangeAspect="1"/>
          </p:cNvPicPr>
          <p:nvPr/>
        </p:nvPicPr>
        <p:blipFill>
          <a:blip r:embed="rId2" cstate="print">
            <a:lum bright="40000"/>
          </a:blip>
          <a:stretch>
            <a:fillRect/>
          </a:stretch>
        </p:blipFill>
        <p:spPr>
          <a:xfrm>
            <a:off x="4619686" y="1094605"/>
            <a:ext cx="4200786" cy="2090704"/>
          </a:xfrm>
          <a:prstGeom prst="rect">
            <a:avLst/>
          </a:prstGeom>
        </p:spPr>
      </p:pic>
      <p:pic>
        <p:nvPicPr>
          <p:cNvPr id="19" name="Grafik 18" descr="Mauer 1.bmp"/>
          <p:cNvPicPr>
            <a:picLocks noChangeAspect="1"/>
          </p:cNvPicPr>
          <p:nvPr/>
        </p:nvPicPr>
        <p:blipFill>
          <a:blip r:embed="rId2" cstate="print">
            <a:lum bright="30000"/>
          </a:blip>
          <a:stretch>
            <a:fillRect/>
          </a:stretch>
        </p:blipFill>
        <p:spPr>
          <a:xfrm>
            <a:off x="-581046" y="2102717"/>
            <a:ext cx="6161158" cy="2592288"/>
          </a:xfrm>
          <a:prstGeom prst="rect">
            <a:avLst/>
          </a:prstGeom>
          <a:scene3d>
            <a:camera prst="isometricRightUp"/>
            <a:lightRig rig="threePt" dir="t"/>
          </a:scene3d>
        </p:spPr>
      </p:pic>
      <p:sp>
        <p:nvSpPr>
          <p:cNvPr id="2" name="Titel 1"/>
          <p:cNvSpPr>
            <a:spLocks noGrp="1"/>
          </p:cNvSpPr>
          <p:nvPr>
            <p:ph type="ctrTitle" sz="quarter"/>
          </p:nvPr>
        </p:nvSpPr>
        <p:spPr>
          <a:xfrm>
            <a:off x="-289048" y="116632"/>
            <a:ext cx="5221088" cy="1152128"/>
          </a:xfrm>
        </p:spPr>
        <p:txBody>
          <a:bodyPr/>
          <a:lstStyle/>
          <a:p>
            <a:pPr algn="ctr"/>
            <a:r>
              <a:rPr lang="de-CH" sz="5600" dirty="0" smtClean="0"/>
              <a:t>Vier Mauern</a:t>
            </a:r>
            <a:endParaRPr lang="de-CH" sz="5600" dirty="0"/>
          </a:p>
        </p:txBody>
      </p:sp>
      <p:sp>
        <p:nvSpPr>
          <p:cNvPr id="10" name="Foliennummernplatzhalter 9"/>
          <p:cNvSpPr>
            <a:spLocks noGrp="1"/>
          </p:cNvSpPr>
          <p:nvPr>
            <p:ph type="sldNum" sz="quarter" idx="4"/>
          </p:nvPr>
        </p:nvSpPr>
        <p:spPr>
          <a:xfrm>
            <a:off x="218728" y="6246813"/>
            <a:ext cx="752872" cy="457200"/>
          </a:xfrm>
        </p:spPr>
        <p:txBody>
          <a:bodyPr/>
          <a:lstStyle/>
          <a:p>
            <a:fld id="{7D283D2C-A596-40A0-AE89-40160302D8FE}" type="slidenum">
              <a:rPr lang="de-DE" smtClean="0"/>
              <a:pPr/>
              <a:t>9</a:t>
            </a:fld>
            <a:endParaRPr lang="de-DE" dirty="0"/>
          </a:p>
        </p:txBody>
      </p:sp>
      <p:sp>
        <p:nvSpPr>
          <p:cNvPr id="14" name="Textfeld 13"/>
          <p:cNvSpPr txBox="1"/>
          <p:nvPr/>
        </p:nvSpPr>
        <p:spPr>
          <a:xfrm>
            <a:off x="6156176" y="6495147"/>
            <a:ext cx="3024336" cy="246221"/>
          </a:xfrm>
          <a:prstGeom prst="rect">
            <a:avLst/>
          </a:prstGeom>
          <a:noFill/>
        </p:spPr>
        <p:txBody>
          <a:bodyPr wrap="square" rtlCol="0">
            <a:spAutoFit/>
          </a:bodyPr>
          <a:lstStyle/>
          <a:p>
            <a:r>
              <a:rPr lang="de-CH" sz="1000" dirty="0" smtClean="0"/>
              <a:t>Karl May „</a:t>
            </a:r>
            <a:r>
              <a:rPr lang="de-CH" sz="1000" dirty="0" err="1" smtClean="0"/>
              <a:t>cyberspace</a:t>
            </a:r>
            <a:r>
              <a:rPr lang="de-CH" sz="1000" dirty="0" smtClean="0"/>
              <a:t>“  2010  </a:t>
            </a:r>
            <a:r>
              <a:rPr lang="de-DE" sz="1000" dirty="0" smtClean="0"/>
              <a:t>©</a:t>
            </a:r>
            <a:r>
              <a:rPr lang="de-CH" sz="1000" dirty="0" smtClean="0"/>
              <a:t> Peter Züllig</a:t>
            </a:r>
            <a:endParaRPr lang="de-CH" sz="1000" dirty="0"/>
          </a:p>
        </p:txBody>
      </p:sp>
      <p:grpSp>
        <p:nvGrpSpPr>
          <p:cNvPr id="3" name="Gruppieren 16"/>
          <p:cNvGrpSpPr/>
          <p:nvPr/>
        </p:nvGrpSpPr>
        <p:grpSpPr>
          <a:xfrm>
            <a:off x="2704478" y="1700808"/>
            <a:ext cx="3019650" cy="2827770"/>
            <a:chOff x="2483768" y="1753358"/>
            <a:chExt cx="3019650" cy="2827770"/>
          </a:xfrm>
        </p:grpSpPr>
        <p:pic>
          <p:nvPicPr>
            <p:cNvPr id="15" name="Grafik 14" descr="Winnetou.jpg"/>
            <p:cNvPicPr>
              <a:picLocks noChangeAspect="1"/>
            </p:cNvPicPr>
            <p:nvPr/>
          </p:nvPicPr>
          <p:blipFill>
            <a:blip r:embed="rId3" cstate="print"/>
            <a:stretch>
              <a:fillRect/>
            </a:stretch>
          </p:blipFill>
          <p:spPr>
            <a:xfrm>
              <a:off x="2483768" y="2060848"/>
              <a:ext cx="1890210" cy="2520280"/>
            </a:xfrm>
            <a:prstGeom prst="ellipse">
              <a:avLst/>
            </a:prstGeom>
            <a:ln>
              <a:noFill/>
            </a:ln>
            <a:effectLst>
              <a:softEdge rad="112500"/>
            </a:effectLst>
          </p:spPr>
        </p:pic>
        <p:pic>
          <p:nvPicPr>
            <p:cNvPr id="16" name="Grafik 15" descr="Old Schatterhand.jpg"/>
            <p:cNvPicPr>
              <a:picLocks noChangeAspect="1"/>
            </p:cNvPicPr>
            <p:nvPr/>
          </p:nvPicPr>
          <p:blipFill>
            <a:blip r:embed="rId4" cstate="print"/>
            <a:stretch>
              <a:fillRect/>
            </a:stretch>
          </p:blipFill>
          <p:spPr>
            <a:xfrm>
              <a:off x="3708290" y="1753358"/>
              <a:ext cx="1795128" cy="2393504"/>
            </a:xfrm>
            <a:prstGeom prst="ellipse">
              <a:avLst/>
            </a:prstGeom>
            <a:ln>
              <a:noFill/>
            </a:ln>
            <a:effectLst>
              <a:softEdge rad="112500"/>
            </a:effectLst>
          </p:spPr>
        </p:pic>
      </p:grpSp>
      <p:grpSp>
        <p:nvGrpSpPr>
          <p:cNvPr id="4" name="Gruppieren 16"/>
          <p:cNvGrpSpPr/>
          <p:nvPr/>
        </p:nvGrpSpPr>
        <p:grpSpPr>
          <a:xfrm>
            <a:off x="323528" y="2318741"/>
            <a:ext cx="11017224" cy="3414515"/>
            <a:chOff x="323528" y="2318741"/>
            <a:chExt cx="11017224" cy="3414515"/>
          </a:xfrm>
        </p:grpSpPr>
        <p:grpSp>
          <p:nvGrpSpPr>
            <p:cNvPr id="5" name="Gruppieren 10"/>
            <p:cNvGrpSpPr/>
            <p:nvPr/>
          </p:nvGrpSpPr>
          <p:grpSpPr>
            <a:xfrm>
              <a:off x="323528" y="3614885"/>
              <a:ext cx="4608512" cy="2118371"/>
              <a:chOff x="323528" y="3614885"/>
              <a:chExt cx="4608512" cy="2118371"/>
            </a:xfrm>
          </p:grpSpPr>
          <p:pic>
            <p:nvPicPr>
              <p:cNvPr id="18" name="Grafik 17" descr="Mauer 1.bmp"/>
              <p:cNvPicPr>
                <a:picLocks noChangeAspect="1"/>
              </p:cNvPicPr>
              <p:nvPr/>
            </p:nvPicPr>
            <p:blipFill>
              <a:blip r:embed="rId2" cstate="print">
                <a:lum bright="40000"/>
              </a:blip>
              <a:stretch>
                <a:fillRect/>
              </a:stretch>
            </p:blipFill>
            <p:spPr>
              <a:xfrm>
                <a:off x="323528" y="3614885"/>
                <a:ext cx="4608512" cy="2118371"/>
              </a:xfrm>
              <a:prstGeom prst="rect">
                <a:avLst/>
              </a:prstGeom>
            </p:spPr>
          </p:pic>
          <p:sp>
            <p:nvSpPr>
              <p:cNvPr id="25" name="Textfeld 24"/>
              <p:cNvSpPr txBox="1"/>
              <p:nvPr/>
            </p:nvSpPr>
            <p:spPr>
              <a:xfrm>
                <a:off x="1187624" y="3789040"/>
                <a:ext cx="2659702" cy="1815882"/>
              </a:xfrm>
              <a:prstGeom prst="rect">
                <a:avLst/>
              </a:prstGeom>
              <a:noFill/>
            </p:spPr>
            <p:txBody>
              <a:bodyPr wrap="non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Bücher</a:t>
                </a:r>
                <a:b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Medien</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pic>
          <p:nvPicPr>
            <p:cNvPr id="12" name="Grafik 11" descr="Mauer 1.bmp"/>
            <p:cNvPicPr>
              <a:picLocks noChangeAspect="1"/>
            </p:cNvPicPr>
            <p:nvPr/>
          </p:nvPicPr>
          <p:blipFill>
            <a:blip r:embed="rId2" cstate="print">
              <a:lum bright="40000"/>
            </a:blip>
            <a:stretch>
              <a:fillRect/>
            </a:stretch>
          </p:blipFill>
          <p:spPr>
            <a:xfrm>
              <a:off x="2411760" y="2318741"/>
              <a:ext cx="8928992" cy="2236681"/>
            </a:xfrm>
            <a:prstGeom prst="rect">
              <a:avLst/>
            </a:prstGeom>
            <a:scene3d>
              <a:camera prst="isometricOffAxis2Right"/>
              <a:lightRig rig="threePt" dir="t"/>
            </a:scene3d>
          </p:spPr>
        </p:pic>
        <p:sp>
          <p:nvSpPr>
            <p:cNvPr id="13" name="Textfeld 12"/>
            <p:cNvSpPr txBox="1"/>
            <p:nvPr/>
          </p:nvSpPr>
          <p:spPr>
            <a:xfrm rot="19638020">
              <a:off x="5631823" y="2529885"/>
              <a:ext cx="3712550" cy="954107"/>
            </a:xfrm>
            <a:prstGeom prst="rect">
              <a:avLst/>
            </a:prstGeom>
            <a:noFill/>
          </p:spPr>
          <p:txBody>
            <a:bodyPr wrap="squar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Natur</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
        <p:nvSpPr>
          <p:cNvPr id="20" name="Textfeld 19"/>
          <p:cNvSpPr txBox="1"/>
          <p:nvPr/>
        </p:nvSpPr>
        <p:spPr>
          <a:xfrm rot="19638020">
            <a:off x="1156050" y="2241871"/>
            <a:ext cx="2742047" cy="954107"/>
          </a:xfrm>
          <a:prstGeom prst="rect">
            <a:avLst/>
          </a:prstGeom>
          <a:noFill/>
        </p:spPr>
        <p:txBody>
          <a:bodyPr wrap="squar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Kultur</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1" name="Textfeld 20"/>
          <p:cNvSpPr txBox="1"/>
          <p:nvPr/>
        </p:nvSpPr>
        <p:spPr>
          <a:xfrm>
            <a:off x="5128866" y="1196752"/>
            <a:ext cx="2539478" cy="954107"/>
          </a:xfrm>
          <a:prstGeom prst="rect">
            <a:avLst/>
          </a:prstGeom>
          <a:noFill/>
        </p:spPr>
        <p:txBody>
          <a:bodyPr wrap="none" rtlCol="0">
            <a:spAutoFit/>
          </a:bodyPr>
          <a:lstStyle/>
          <a:p>
            <a:r>
              <a:rPr lang="de-CH" sz="5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Reisen</a:t>
            </a:r>
            <a:endParaRPr lang="de-CH" sz="5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Island design template">
  <a:themeElements>
    <a:clrScheme name="Standarddesign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FFCC99"/>
        </a:dk2>
        <a:lt2>
          <a:srgbClr val="FF9933"/>
        </a:lt2>
        <a:accent1>
          <a:srgbClr val="990066"/>
        </a:accent1>
        <a:accent2>
          <a:srgbClr val="FF6633"/>
        </a:accent2>
        <a:accent3>
          <a:srgbClr val="FFE2CA"/>
        </a:accent3>
        <a:accent4>
          <a:srgbClr val="DADADA"/>
        </a:accent4>
        <a:accent5>
          <a:srgbClr val="CAAAB8"/>
        </a:accent5>
        <a:accent6>
          <a:srgbClr val="E75C2D"/>
        </a:accent6>
        <a:hlink>
          <a:srgbClr val="FF0066"/>
        </a:hlink>
        <a:folHlink>
          <a:srgbClr val="CC00CC"/>
        </a:folHlink>
      </a:clrScheme>
      <a:clrMap bg1="dk2" tx1="lt1" bg2="dk1" tx2="lt2" accent1="accent1" accent2="accent2" accent3="accent3" accent4="accent4" accent5="accent5" accent6="accent6" hlink="hlink" folHlink="folHlink"/>
    </a:extraClrScheme>
    <a:extraClrScheme>
      <a:clrScheme name="Standarddesign 3">
        <a:dk1>
          <a:srgbClr val="292929"/>
        </a:dk1>
        <a:lt1>
          <a:srgbClr val="FFFFFF"/>
        </a:lt1>
        <a:dk2>
          <a:srgbClr val="969696"/>
        </a:dk2>
        <a:lt2>
          <a:srgbClr val="FFFFFF"/>
        </a:lt2>
        <a:accent1>
          <a:srgbClr val="CBCBCB"/>
        </a:accent1>
        <a:accent2>
          <a:srgbClr val="969696"/>
        </a:accent2>
        <a:accent3>
          <a:srgbClr val="C9C9C9"/>
        </a:accent3>
        <a:accent4>
          <a:srgbClr val="DADADA"/>
        </a:accent4>
        <a:accent5>
          <a:srgbClr val="E2E2E2"/>
        </a:accent5>
        <a:accent6>
          <a:srgbClr val="878787"/>
        </a:accent6>
        <a:hlink>
          <a:srgbClr val="5F5F5F"/>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1072</Words>
  <Application>Microsoft Office PowerPoint</Application>
  <PresentationFormat>Bildschirmpräsentation (4:3)</PresentationFormat>
  <Paragraphs>261</Paragraphs>
  <Slides>29</Slides>
  <Notes>6</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29</vt:i4>
      </vt:variant>
    </vt:vector>
  </HeadingPairs>
  <TitlesOfParts>
    <vt:vector size="31" baseType="lpstr">
      <vt:lpstr>Island design template</vt:lpstr>
      <vt:lpstr>Präsentation</vt:lpstr>
      <vt:lpstr>Schlüsselwort: „Sozialisation“</vt:lpstr>
      <vt:lpstr>Direkte Sozialisationsagenten</vt:lpstr>
      <vt:lpstr>Eltern: </vt:lpstr>
      <vt:lpstr>Auf fremden Pfaden</vt:lpstr>
      <vt:lpstr>Eingemauert</vt:lpstr>
      <vt:lpstr>Vier Mauern</vt:lpstr>
      <vt:lpstr>Vier Mauern</vt:lpstr>
      <vt:lpstr>Vier Mauern</vt:lpstr>
      <vt:lpstr>Vier Mauern</vt:lpstr>
      <vt:lpstr>Vier Mauern</vt:lpstr>
      <vt:lpstr>Bücher / Medien</vt:lpstr>
      <vt:lpstr>Bücher / Medien</vt:lpstr>
      <vt:lpstr>Bücher / Medien</vt:lpstr>
      <vt:lpstr>Bücher / Medien</vt:lpstr>
      <vt:lpstr>Folie 15</vt:lpstr>
      <vt:lpstr>Folie 16</vt:lpstr>
      <vt:lpstr>Folie 17</vt:lpstr>
      <vt:lpstr>Folie 18</vt:lpstr>
      <vt:lpstr>Folie 19</vt:lpstr>
      <vt:lpstr>Folie 20</vt:lpstr>
      <vt:lpstr>Folie 21</vt:lpstr>
      <vt:lpstr>Folie 22</vt:lpstr>
      <vt:lpstr>Folie 23</vt:lpstr>
      <vt:lpstr>Folie 24</vt:lpstr>
      <vt:lpstr>Zusammenfassung</vt:lpstr>
      <vt:lpstr>Winnetou in der Blogosphäre</vt:lpstr>
      <vt:lpstr>Winnetou als Erlebnis</vt:lpstr>
      <vt:lpstr>Aufbruch  in den                                                                                                                      Cyberspace</vt:lpstr>
      <vt:lpstr>Folie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Karl May im Cyberspace</dc:title>
  <dc:creator>Peter Züllig</dc:creator>
  <cp:lastModifiedBy>Peter Züllig</cp:lastModifiedBy>
  <cp:revision>315</cp:revision>
  <dcterms:created xsi:type="dcterms:W3CDTF">2010-10-06T12:53:07Z</dcterms:created>
  <dcterms:modified xsi:type="dcterms:W3CDTF">2012-08-24T16:36:41Z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TC010690311031</vt:lpwstr>
  </property>
</Properties>
</file>